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1" r:id="rId2"/>
    <p:sldId id="278" r:id="rId3"/>
    <p:sldId id="276" r:id="rId4"/>
    <p:sldId id="268" r:id="rId5"/>
    <p:sldId id="275" r:id="rId6"/>
    <p:sldId id="270" r:id="rId7"/>
    <p:sldId id="279" r:id="rId8"/>
    <p:sldId id="269" r:id="rId9"/>
    <p:sldId id="277" r:id="rId10"/>
    <p:sldId id="280" r:id="rId11"/>
    <p:sldId id="272" r:id="rId12"/>
    <p:sldId id="281" r:id="rId13"/>
    <p:sldId id="274" r:id="rId1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969" autoAdjust="0"/>
  </p:normalViewPr>
  <p:slideViewPr>
    <p:cSldViewPr>
      <p:cViewPr>
        <p:scale>
          <a:sx n="90" d="100"/>
          <a:sy n="90" d="100"/>
        </p:scale>
        <p:origin x="-16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C077B-204E-48CA-A8E7-F7722281D436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CAAE4-CFE7-40F4-A486-B008490C15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Dublin, the Science Gallery, and to this </a:t>
            </a:r>
            <a:r>
              <a:rPr lang="en-IE" dirty="0" smtClean="0"/>
              <a:t>First Irish National Workshop of the PACITA Project and perhaps the First</a:t>
            </a:r>
            <a:r>
              <a:rPr lang="en-IE" baseline="0" dirty="0" smtClean="0"/>
              <a:t> National Workshop related to Parliamentary Technology Assessment in Ireland</a:t>
            </a:r>
            <a:r>
              <a:rPr lang="en-IE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Introductions to myself, Prof Frederic Adam, our visitors from Norway and Germany,</a:t>
            </a:r>
            <a:r>
              <a:rPr lang="en-US" baseline="0" dirty="0" smtClean="0"/>
              <a:t> and finally </a:t>
            </a:r>
            <a:r>
              <a:rPr lang="en-US" dirty="0" smtClean="0"/>
              <a:t>from around the 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AAE4-CFE7-40F4-A486-B008490C15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AAE4-CFE7-40F4-A486-B008490C15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Our research is ongoing and to date we have had circa 30 hours of discussions with politicians, policy makers, academics, civic associations,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AAE4-CFE7-40F4-A486-B008490C15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AAE4-CFE7-40F4-A486-B008490C15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dpa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09800" y="1412875"/>
            <a:ext cx="6248400" cy="1008013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209799" y="2574826"/>
            <a:ext cx="6264275" cy="1162050"/>
          </a:xfrm>
        </p:spPr>
        <p:txBody>
          <a:bodyPr anchor="b"/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844823"/>
            <a:ext cx="4038600" cy="39604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44825"/>
            <a:ext cx="4038600" cy="39604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iste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4071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9" r:id="rId2"/>
    <p:sldLayoutId id="2147483670" r:id="rId3"/>
    <p:sldLayoutId id="2147483671" r:id="rId4"/>
    <p:sldLayoutId id="214748367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marL="622300" indent="-2635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+mn-lt"/>
        </a:defRPr>
      </a:lvl2pPr>
      <a:lvl3pPr marL="808038" indent="-18256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3pPr>
      <a:lvl4pPr marL="10747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</a:defRPr>
      </a:lvl4pPr>
      <a:lvl5pPr marL="13414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ctrTitle"/>
          </p:nvPr>
        </p:nvSpPr>
        <p:spPr>
          <a:xfrm>
            <a:off x="1403648" y="1700857"/>
            <a:ext cx="6248400" cy="1008063"/>
          </a:xfrm>
        </p:spPr>
        <p:txBody>
          <a:bodyPr/>
          <a:lstStyle/>
          <a:p>
            <a:pPr algn="ctr"/>
            <a:r>
              <a:rPr lang="en-IE" sz="1800" dirty="0" smtClean="0">
                <a:solidFill>
                  <a:schemeClr val="tx1"/>
                </a:solidFill>
              </a:rPr>
              <a:t>First </a:t>
            </a:r>
            <a:r>
              <a:rPr lang="en-IE" sz="1800" dirty="0">
                <a:solidFill>
                  <a:schemeClr val="tx1"/>
                </a:solidFill>
              </a:rPr>
              <a:t>Irish National Workshop of the PACITA Project   </a:t>
            </a:r>
            <a:br>
              <a:rPr lang="en-IE" sz="1800" dirty="0">
                <a:solidFill>
                  <a:schemeClr val="tx1"/>
                </a:solidFill>
              </a:rPr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>TECHNOLOGY ASSESSMENT</a:t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>‘Connecting Society and Technology’</a:t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sz="1800" dirty="0">
                <a:solidFill>
                  <a:schemeClr val="tx1"/>
                </a:solidFill>
              </a:rPr>
              <a:t>Venue: Science Gallery, Trinity College, Dublin 2</a:t>
            </a:r>
            <a:br>
              <a:rPr lang="en-IE" sz="1800" dirty="0">
                <a:solidFill>
                  <a:schemeClr val="tx1"/>
                </a:solidFill>
              </a:rPr>
            </a:br>
            <a:r>
              <a:rPr lang="en-IE" sz="1800" dirty="0">
                <a:solidFill>
                  <a:schemeClr val="tx1"/>
                </a:solidFill>
              </a:rPr>
              <a:t>Date: 08th May, 2012</a:t>
            </a:r>
            <a:br>
              <a:rPr lang="en-IE" sz="1800" dirty="0">
                <a:solidFill>
                  <a:schemeClr val="tx1"/>
                </a:solidFill>
              </a:rPr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ist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Emerging View of the Irish TA Landscape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Lacks a strong formal structure and instead research institutions are being relied upon to police themselves. </a:t>
            </a:r>
          </a:p>
          <a:p>
            <a:r>
              <a:rPr lang="en-US" dirty="0" smtClean="0"/>
              <a:t>Focuses on institutionalizing the relationship between </a:t>
            </a:r>
            <a:r>
              <a:rPr lang="en-US" i="1" dirty="0" smtClean="0"/>
              <a:t>science and economy </a:t>
            </a:r>
            <a:r>
              <a:rPr lang="en-US" dirty="0" smtClean="0"/>
              <a:t>while largely ignoring the relationship between </a:t>
            </a:r>
            <a:r>
              <a:rPr lang="en-US" i="1" dirty="0" smtClean="0"/>
              <a:t>science and society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Needs to address an impoverished engagement model through increasing the capacity of policy-makers, industrialists, scientists and citizens for engaging on questions of science.</a:t>
            </a:r>
          </a:p>
          <a:p>
            <a:r>
              <a:rPr lang="en-US" dirty="0" smtClean="0"/>
              <a:t>The decision to close the Irish Council for Bioethics in 2010 questions Ireland’s appetite for improving its position.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00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PACITA Aims for Ireland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>
          <a:xfrm>
            <a:off x="457201" y="2060575"/>
            <a:ext cx="7715199" cy="4032250"/>
          </a:xfrm>
        </p:spPr>
        <p:txBody>
          <a:bodyPr/>
          <a:lstStyle/>
          <a:p>
            <a:pPr eaLnBrk="1" hangingPunct="1"/>
            <a:r>
              <a:rPr lang="en-US" dirty="0" smtClean="0"/>
              <a:t>To help stakeholders strengthen the institutional foundation of Irish technology assessment by providing European wide insights into best practices and by stimulating local debate. </a:t>
            </a:r>
          </a:p>
          <a:p>
            <a:pPr eaLnBrk="1" hangingPunct="1"/>
            <a:r>
              <a:rPr lang="en-US" dirty="0" smtClean="0"/>
              <a:t>Over the next 3 years to hold various events (e.g. workshops, summer school, public participation initiative, etc.) in Ireland and supported by experts from leading European TA institutions. </a:t>
            </a:r>
          </a:p>
          <a:p>
            <a:pPr eaLnBrk="1" hangingPunct="1"/>
            <a:r>
              <a:rPr lang="en-US" dirty="0" smtClean="0"/>
              <a:t>To support the formation of an Irish entity consistent with the objectives of the PACITA project and to link this entity into the wider European and global TA community.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>
          <a:xfrm>
            <a:off x="2627784" y="2492896"/>
            <a:ext cx="3250704" cy="1584176"/>
          </a:xfrm>
        </p:spPr>
        <p:txBody>
          <a:bodyPr/>
          <a:lstStyle/>
          <a:p>
            <a:pPr algn="ctr"/>
            <a:r>
              <a:rPr lang="nb-NO" sz="4000" dirty="0" smtClean="0"/>
              <a:t>Overview of the Today’s Agenda</a:t>
            </a:r>
            <a:br>
              <a:rPr lang="nb-NO" sz="4000" dirty="0" smtClean="0"/>
            </a:br>
            <a:r>
              <a:rPr lang="nb-NO" sz="4000" dirty="0" smtClean="0"/>
              <a:t/>
            </a:r>
            <a:br>
              <a:rPr lang="nb-NO" sz="4000" dirty="0" smtClean="0"/>
            </a:br>
            <a:endParaRPr lang="nb-NO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>
          <a:xfrm>
            <a:off x="2627784" y="2492896"/>
            <a:ext cx="3250704" cy="1584176"/>
          </a:xfrm>
        </p:spPr>
        <p:txBody>
          <a:bodyPr/>
          <a:lstStyle/>
          <a:p>
            <a:pPr algn="ctr"/>
            <a:r>
              <a:rPr lang="nb-NO" sz="4000" dirty="0" smtClean="0"/>
              <a:t>Many Thanks</a:t>
            </a:r>
            <a:br>
              <a:rPr lang="nb-NO" sz="4000" dirty="0" smtClean="0"/>
            </a:br>
            <a:r>
              <a:rPr lang="nb-NO" sz="4000" dirty="0" smtClean="0"/>
              <a:t> </a:t>
            </a:r>
            <a:br>
              <a:rPr lang="nb-NO" sz="4000" dirty="0" smtClean="0"/>
            </a:br>
            <a:r>
              <a:rPr lang="nb-NO" sz="4000" dirty="0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ctrTitle"/>
          </p:nvPr>
        </p:nvSpPr>
        <p:spPr>
          <a:xfrm>
            <a:off x="1403648" y="1700857"/>
            <a:ext cx="6248400" cy="1008063"/>
          </a:xfrm>
        </p:spPr>
        <p:txBody>
          <a:bodyPr/>
          <a:lstStyle/>
          <a:p>
            <a:pPr algn="ctr"/>
            <a:r>
              <a:rPr lang="en-US" dirty="0" smtClean="0"/>
              <a:t>Introductions, Welcoming Remarks, and Overview of Agenda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IE" sz="1800" dirty="0" smtClean="0">
                <a:solidFill>
                  <a:schemeClr val="tx1"/>
                </a:solidFill>
              </a:rPr>
              <a:t>Prof Frederic Adam, PACITA Principal Investigator, UCC</a:t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/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800" dirty="0" smtClean="0">
                <a:solidFill>
                  <a:schemeClr val="tx1"/>
                </a:solidFill>
              </a:rPr>
              <a:t/>
            </a:r>
            <a:br>
              <a:rPr lang="en-IE" sz="1800" dirty="0" smtClean="0">
                <a:solidFill>
                  <a:schemeClr val="tx1"/>
                </a:solidFill>
              </a:rPr>
            </a:br>
            <a:r>
              <a:rPr lang="en-IE" sz="1400" dirty="0" smtClean="0">
                <a:solidFill>
                  <a:schemeClr val="tx1"/>
                </a:solidFill>
              </a:rPr>
              <a:t>Science </a:t>
            </a:r>
            <a:r>
              <a:rPr lang="en-IE" sz="1400" dirty="0">
                <a:solidFill>
                  <a:schemeClr val="tx1"/>
                </a:solidFill>
              </a:rPr>
              <a:t>Gallery, Trinity College, Dublin 2</a:t>
            </a:r>
            <a:br>
              <a:rPr lang="en-IE" sz="1400" dirty="0">
                <a:solidFill>
                  <a:schemeClr val="tx1"/>
                </a:solidFill>
              </a:rPr>
            </a:br>
            <a:r>
              <a:rPr lang="en-IE" sz="1400" dirty="0" smtClean="0">
                <a:solidFill>
                  <a:schemeClr val="tx1"/>
                </a:solidFill>
              </a:rPr>
              <a:t>08th </a:t>
            </a:r>
            <a:r>
              <a:rPr lang="en-IE" sz="1400" dirty="0">
                <a:solidFill>
                  <a:schemeClr val="tx1"/>
                </a:solidFill>
              </a:rPr>
              <a:t>May, 2012</a:t>
            </a:r>
            <a:r>
              <a:rPr lang="en-IE" sz="1800" dirty="0">
                <a:solidFill>
                  <a:schemeClr val="tx1"/>
                </a:solidFill>
              </a:rPr>
              <a:t/>
            </a:r>
            <a:br>
              <a:rPr lang="en-IE" sz="1800" dirty="0">
                <a:solidFill>
                  <a:schemeClr val="tx1"/>
                </a:solidFill>
              </a:rPr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ist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Challenge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Science and technology are to the forefront of the most intense and complex forces of change in society today.</a:t>
            </a:r>
          </a:p>
          <a:p>
            <a:r>
              <a:rPr lang="en-US" dirty="0" smtClean="0"/>
              <a:t>Society looking to science and technology when confronted with challenges such as terrorism, climate change, ageing society, and sustainable consumption.</a:t>
            </a:r>
          </a:p>
          <a:p>
            <a:r>
              <a:rPr lang="en-US" dirty="0" smtClean="0"/>
              <a:t>But some changes and the role of science and technology in instigating them are negative.</a:t>
            </a:r>
          </a:p>
          <a:p>
            <a:r>
              <a:rPr lang="en-US" dirty="0" smtClean="0"/>
              <a:t>How can we best connect politics, science, and society in making well informed decisions on what scientific and technological pathways to follow? </a:t>
            </a:r>
          </a:p>
          <a:p>
            <a:r>
              <a:rPr lang="en-US" dirty="0" smtClean="0"/>
              <a:t>Such decisions affect the social, moral and ecological fabric of society both today and into the future.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The challenge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 the number of interest groups grows, policy makers urgently need unbiased and balanced advice on the scientific and technological challenges. </a:t>
            </a:r>
          </a:p>
          <a:p>
            <a:pPr eaLnBrk="1" hangingPunct="1"/>
            <a:r>
              <a:rPr lang="en-US" dirty="0" smtClean="0"/>
              <a:t>Responsible and innovative policies on science and technology must rest on well informed decisions and structures based on understanding how science, technology, and society interact.</a:t>
            </a:r>
          </a:p>
          <a:p>
            <a:pPr eaLnBrk="1" hangingPunct="1"/>
            <a:r>
              <a:rPr lang="en-IE" b="1" dirty="0" smtClean="0"/>
              <a:t>Technology </a:t>
            </a:r>
            <a:r>
              <a:rPr lang="en-IE" b="1" dirty="0"/>
              <a:t>Assessment</a:t>
            </a:r>
            <a:r>
              <a:rPr lang="en-IE" dirty="0"/>
              <a:t> (TA) is </a:t>
            </a:r>
            <a:r>
              <a:rPr lang="en-IE" i="1" dirty="0"/>
              <a:t>an analytic and democratic practice which aims at broadening the knowledge base of policy decisions by comprehensively analysing the socio-economic preconditions as well as the possible social, economic and environmental impacts in the implementation of </a:t>
            </a:r>
            <a:r>
              <a:rPr lang="en-IE" i="1" dirty="0" smtClean="0"/>
              <a:t>science and new </a:t>
            </a:r>
            <a:r>
              <a:rPr lang="en-IE" i="1" dirty="0"/>
              <a:t>technologies</a:t>
            </a:r>
            <a:r>
              <a:rPr lang="en-IE" dirty="0"/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PACITA Initiative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>
          <a:xfrm>
            <a:off x="457200" y="2060575"/>
            <a:ext cx="8240713" cy="4032250"/>
          </a:xfrm>
        </p:spPr>
        <p:txBody>
          <a:bodyPr/>
          <a:lstStyle/>
          <a:p>
            <a:pPr eaLnBrk="1" hangingPunct="1"/>
            <a:r>
              <a:rPr lang="en-US" dirty="0" smtClean="0"/>
              <a:t>The aim is to strengthen the institutional foundation of European technology assessment by helping countries establish and improve their (P)TA activities.</a:t>
            </a:r>
          </a:p>
          <a:p>
            <a:pPr eaLnBrk="1" hangingPunct="1"/>
            <a:r>
              <a:rPr lang="en-US" dirty="0"/>
              <a:t>PACITA is a four year pan-European project, funded by the EU Commission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Parliamentary Technological Assessment (PTA) institutions are national entities that provide analysis and impartial advice to policy makers about issues related to the interplay of science and society.</a:t>
            </a:r>
          </a:p>
          <a:p>
            <a:pPr eaLnBrk="1" hangingPunct="1"/>
            <a:r>
              <a:rPr lang="en-US" dirty="0" smtClean="0"/>
              <a:t>PTAs are already established in the United Kingdom, Netherlands, France, Germany, Denmark, Norway, Sweden, Finland, Switzerland, Austria and Italy (and in the regions of Flanders and Catalonia). </a:t>
            </a:r>
          </a:p>
          <a:p>
            <a:endParaRPr lang="nb-NO" dirty="0" smtClean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3688" y="1052513"/>
            <a:ext cx="936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3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PACITA Team</a:t>
            </a:r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40713" cy="4535487"/>
          </a:xfrm>
        </p:spPr>
        <p:txBody>
          <a:bodyPr/>
          <a:lstStyle/>
          <a:p>
            <a:pPr marL="361950" lvl="2" indent="-361950" eaLnBrk="1" hangingPunct="1"/>
            <a:r>
              <a:rPr lang="en-US" dirty="0" smtClean="0"/>
              <a:t>Danish Board of Technology (Denmark)</a:t>
            </a:r>
          </a:p>
          <a:p>
            <a:pPr marL="361950" lvl="2" indent="-361950" eaLnBrk="1" hangingPunct="1"/>
            <a:r>
              <a:rPr lang="en-US" dirty="0" smtClean="0"/>
              <a:t>Karlsruhe Institute of Technology (Germany)</a:t>
            </a:r>
          </a:p>
          <a:p>
            <a:pPr marL="361950" lvl="2" indent="-361950" eaLnBrk="1" hangingPunct="1"/>
            <a:r>
              <a:rPr lang="en-US" dirty="0" smtClean="0"/>
              <a:t>The </a:t>
            </a:r>
            <a:r>
              <a:rPr lang="en-US" dirty="0" err="1" smtClean="0"/>
              <a:t>Rathenau</a:t>
            </a:r>
            <a:r>
              <a:rPr lang="en-US" dirty="0" smtClean="0"/>
              <a:t> Institute (Netherlands)</a:t>
            </a:r>
          </a:p>
          <a:p>
            <a:pPr marL="361950" lvl="2" indent="-361950" eaLnBrk="1" hangingPunct="1"/>
            <a:r>
              <a:rPr lang="en-US" dirty="0" smtClean="0"/>
              <a:t>Norwegian Board of Technology (Norway)</a:t>
            </a:r>
          </a:p>
          <a:p>
            <a:pPr marL="361950" lvl="2" indent="-361950" eaLnBrk="1" hangingPunct="1"/>
            <a:r>
              <a:rPr lang="en-US" dirty="0" smtClean="0"/>
              <a:t>The Institute of Technology Assessment (Austria)</a:t>
            </a:r>
          </a:p>
          <a:p>
            <a:pPr marL="361950" lvl="2" indent="-361950" eaLnBrk="1" hangingPunct="1"/>
            <a:r>
              <a:rPr lang="en-US" dirty="0" smtClean="0"/>
              <a:t>Applied Research and Communications Fund (Bulgaria)</a:t>
            </a:r>
          </a:p>
          <a:p>
            <a:pPr marL="361950" lvl="2" indent="-361950" eaLnBrk="1" hangingPunct="1"/>
            <a:r>
              <a:rPr lang="en-US" dirty="0" smtClean="0"/>
              <a:t>Institute of Technology of Biology and Chemistry (Portugal)</a:t>
            </a:r>
          </a:p>
          <a:p>
            <a:pPr marL="361950" lvl="2" indent="-361950" eaLnBrk="1" hangingPunct="1"/>
            <a:r>
              <a:rPr lang="en-US" dirty="0" smtClean="0"/>
              <a:t>Institute Society and Technology (Flanders, Belgium)</a:t>
            </a:r>
          </a:p>
          <a:p>
            <a:pPr marL="361950" lvl="2" indent="-361950" eaLnBrk="1" hangingPunct="1"/>
            <a:r>
              <a:rPr lang="en-US" dirty="0" smtClean="0"/>
              <a:t>Catalan Institution Foundation for Research Support (Catalonia, Spain)</a:t>
            </a:r>
          </a:p>
          <a:p>
            <a:pPr marL="361950" lvl="2" indent="-361950" eaLnBrk="1" hangingPunct="1"/>
            <a:r>
              <a:rPr lang="en-US" dirty="0" smtClean="0"/>
              <a:t>Swiss Centre for Technology Assessment (Switzerland)</a:t>
            </a:r>
          </a:p>
          <a:p>
            <a:pPr marL="361950" lvl="2" indent="-361950" eaLnBrk="1" hangingPunct="1"/>
            <a:r>
              <a:rPr lang="en-US" dirty="0" smtClean="0"/>
              <a:t>Knowledge Economy Forum (Lithuania)</a:t>
            </a:r>
          </a:p>
          <a:p>
            <a:pPr marL="361950" lvl="2" indent="-361950" eaLnBrk="1" hangingPunct="1"/>
            <a:r>
              <a:rPr lang="en-US" dirty="0" smtClean="0"/>
              <a:t>Technology Centre ASCR (Czech Republic)</a:t>
            </a:r>
          </a:p>
          <a:p>
            <a:pPr marL="361950" lvl="2" indent="-361950" eaLnBrk="1" hangingPunct="1"/>
            <a:r>
              <a:rPr lang="en-US" dirty="0" smtClean="0"/>
              <a:t>University of </a:t>
            </a:r>
            <a:r>
              <a:rPr lang="en-US" dirty="0" err="1" smtClean="0"/>
              <a:t>Liège</a:t>
            </a:r>
            <a:r>
              <a:rPr lang="en-US" dirty="0" smtClean="0"/>
              <a:t>, SPIRAL Research Centre (Wallonia, Belgium)</a:t>
            </a:r>
          </a:p>
          <a:p>
            <a:pPr marL="361950" lvl="2" indent="-361950" eaLnBrk="1" hangingPunct="1"/>
            <a:r>
              <a:rPr lang="en-US" dirty="0" smtClean="0"/>
              <a:t>University College Cork (Ireland)</a:t>
            </a:r>
          </a:p>
          <a:p>
            <a:pPr marL="361950" lvl="2" indent="-361950" eaLnBrk="1" hangingPunct="1"/>
            <a:r>
              <a:rPr lang="en-US" dirty="0" smtClean="0"/>
              <a:t>Hungarian Academy of Sciences (Hungary).</a:t>
            </a:r>
          </a:p>
          <a:p>
            <a:endParaRPr lang="nb-NO" dirty="0" smtClean="0"/>
          </a:p>
        </p:txBody>
      </p:sp>
      <p:pic>
        <p:nvPicPr>
          <p:cNvPr id="7172" name="Picture 2" descr="C:\Users\torgeir\Pictures\partners-logos-1024x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092825"/>
            <a:ext cx="6985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Wider TA Network</a:t>
            </a:r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>
          <a:xfrm>
            <a:off x="457201" y="1196752"/>
            <a:ext cx="7931224" cy="4535487"/>
          </a:xfrm>
        </p:spPr>
        <p:txBody>
          <a:bodyPr/>
          <a:lstStyle/>
          <a:p>
            <a:pPr marL="361950" lvl="2" indent="-361950" eaLnBrk="1" hangingPunct="1"/>
            <a:r>
              <a:rPr lang="en-US" sz="2000" dirty="0" smtClean="0"/>
              <a:t>Through the PACITA Team we have access to a wider network that includes:</a:t>
            </a:r>
          </a:p>
          <a:p>
            <a:pPr marL="628650" lvl="3" indent="-361950" eaLnBrk="1" hangingPunct="1"/>
            <a:r>
              <a:rPr lang="en-US" sz="2000" dirty="0" smtClean="0"/>
              <a:t>The </a:t>
            </a:r>
            <a:r>
              <a:rPr lang="en-US" sz="2000" b="1" dirty="0" smtClean="0"/>
              <a:t>European Technology Assessment Group</a:t>
            </a:r>
            <a:r>
              <a:rPr lang="en-US" sz="2000" dirty="0" smtClean="0"/>
              <a:t> (ETAG) - a cooperative network of scientific institutions that carries out technology assessment studies on behalf of the European Parliament.</a:t>
            </a:r>
          </a:p>
          <a:p>
            <a:pPr marL="628650" lvl="3" indent="-361950" eaLnBrk="1" hangingPunct="1"/>
            <a:r>
              <a:rPr lang="en-US" sz="2000" dirty="0" smtClean="0"/>
              <a:t>The </a:t>
            </a:r>
            <a:r>
              <a:rPr lang="en-US" sz="2000" b="1" dirty="0" smtClean="0"/>
              <a:t>European Parliamentary Technology Assessment</a:t>
            </a:r>
            <a:r>
              <a:rPr lang="en-US" sz="2000" dirty="0" smtClean="0"/>
              <a:t> (EPTA) - a network of technology assessment (TA) institutions </a:t>
            </a:r>
            <a:r>
              <a:rPr lang="en-US" sz="2000" dirty="0" err="1" smtClean="0"/>
              <a:t>specialising</a:t>
            </a:r>
            <a:r>
              <a:rPr lang="en-US" sz="2000" dirty="0" smtClean="0"/>
              <a:t> in advising parliamentary bodies in Europe.</a:t>
            </a:r>
          </a:p>
          <a:p>
            <a:pPr marL="361950" lvl="2" indent="-361950" eaLnBrk="1" hangingPunct="1"/>
            <a:r>
              <a:rPr lang="en-US" sz="2000" dirty="0" smtClean="0"/>
              <a:t>Unfortunately up to now there has been no active Irish representation in either grouping.</a:t>
            </a:r>
          </a:p>
          <a:p>
            <a:pPr marL="361950" lvl="2" indent="-361950" eaLnBrk="1" hangingPunct="1"/>
            <a:r>
              <a:rPr lang="en-US" sz="2000" dirty="0" smtClean="0"/>
              <a:t>Ireland has been viewed by many in Europe as a ‘back water’ when it comes to (P)TA.</a:t>
            </a:r>
          </a:p>
          <a:p>
            <a:pPr marL="361950" lvl="2" indent="-361950" eaLnBrk="1" hangingPunct="1"/>
            <a:endParaRPr lang="en-US" sz="2000" dirty="0" smtClean="0"/>
          </a:p>
          <a:p>
            <a:pPr marL="361950" lvl="2" indent="-361950" eaLnBrk="1" hangingPunct="1"/>
            <a:endParaRPr lang="en-US" sz="2000" dirty="0" smtClean="0"/>
          </a:p>
          <a:p>
            <a:pPr marL="361950" lvl="2" indent="-361950" eaLnBrk="1" hangingPunct="1">
              <a:buNone/>
            </a:pPr>
            <a:endParaRPr lang="en-US" sz="2000" dirty="0" smtClean="0"/>
          </a:p>
          <a:p>
            <a:pPr marL="361950" lvl="2" indent="-361950" eaLnBrk="1" hangingPunct="1">
              <a:buNone/>
            </a:pPr>
            <a:r>
              <a:rPr lang="en-US" sz="2000" dirty="0" smtClean="0"/>
              <a:t> 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PACITA Objectives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>
          <a:xfrm>
            <a:off x="457201" y="2060575"/>
            <a:ext cx="7931224" cy="4032250"/>
          </a:xfrm>
        </p:spPr>
        <p:txBody>
          <a:bodyPr/>
          <a:lstStyle/>
          <a:p>
            <a:r>
              <a:rPr lang="en-IE" dirty="0" smtClean="0"/>
              <a:t>Enhancing </a:t>
            </a:r>
            <a:r>
              <a:rPr lang="en-IE" dirty="0"/>
              <a:t>and expanding the European capacity </a:t>
            </a:r>
            <a:r>
              <a:rPr lang="en-IE" dirty="0" smtClean="0"/>
              <a:t>for </a:t>
            </a:r>
            <a:r>
              <a:rPr lang="en-IE" dirty="0"/>
              <a:t>evidence-based policy-making </a:t>
            </a:r>
            <a:r>
              <a:rPr lang="en-IE" dirty="0" smtClean="0"/>
              <a:t>on issues of </a:t>
            </a:r>
            <a:r>
              <a:rPr lang="en-IE" dirty="0"/>
              <a:t>science and </a:t>
            </a:r>
            <a:r>
              <a:rPr lang="en-IE" dirty="0" smtClean="0"/>
              <a:t>technology. </a:t>
            </a:r>
          </a:p>
          <a:p>
            <a:r>
              <a:rPr lang="en-IE" dirty="0" smtClean="0"/>
              <a:t>Promoting </a:t>
            </a:r>
            <a:r>
              <a:rPr lang="en-IE" dirty="0"/>
              <a:t>public engagement in </a:t>
            </a:r>
            <a:r>
              <a:rPr lang="en-IE" dirty="0" smtClean="0"/>
              <a:t>science and technology. </a:t>
            </a:r>
          </a:p>
          <a:p>
            <a:r>
              <a:rPr lang="en-IE" dirty="0" smtClean="0"/>
              <a:t>Improving </a:t>
            </a:r>
            <a:r>
              <a:rPr lang="en-IE" dirty="0"/>
              <a:t>the two-way communication between scientists and other </a:t>
            </a:r>
            <a:r>
              <a:rPr lang="en-IE" dirty="0" smtClean="0"/>
              <a:t>stakeholders, such as politicians, policy makers, policy advisers, journalists, citizens, etc. </a:t>
            </a:r>
          </a:p>
          <a:p>
            <a:r>
              <a:rPr lang="en-IE" dirty="0" smtClean="0"/>
              <a:t>Promoting </a:t>
            </a:r>
            <a:r>
              <a:rPr lang="en-IE" dirty="0"/>
              <a:t>the </a:t>
            </a:r>
            <a:r>
              <a:rPr lang="en-IE" dirty="0" smtClean="0"/>
              <a:t>highest ethical standards </a:t>
            </a:r>
            <a:r>
              <a:rPr lang="en-IE" dirty="0"/>
              <a:t>in </a:t>
            </a:r>
            <a:r>
              <a:rPr lang="en-IE" dirty="0" smtClean="0"/>
              <a:t>science and technology. </a:t>
            </a: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ist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Emerging View of the Irish TA Landscape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our research a strong picture of the Irish landscape is emerging.</a:t>
            </a:r>
          </a:p>
          <a:p>
            <a:r>
              <a:rPr lang="en-US" dirty="0" smtClean="0"/>
              <a:t>‘Light touch regulation’ of science and technology may not work as it didn’t for the financial sector.</a:t>
            </a:r>
          </a:p>
          <a:p>
            <a:r>
              <a:rPr lang="en-US" dirty="0" smtClean="0"/>
              <a:t>Fears of the reputational and financial damage that could be caused by a ‘rogue scientist’.</a:t>
            </a:r>
          </a:p>
          <a:p>
            <a:r>
              <a:rPr lang="en-US" dirty="0" smtClean="0"/>
              <a:t>Proper strategic and governance structures required to ensure that:</a:t>
            </a:r>
          </a:p>
          <a:p>
            <a:pPr lvl="1"/>
            <a:r>
              <a:rPr lang="en-US" dirty="0" smtClean="0"/>
              <a:t>Research is funded, conducted and reported properly, transparently, and honestly.</a:t>
            </a:r>
          </a:p>
          <a:p>
            <a:pPr lvl="1"/>
            <a:r>
              <a:rPr lang="en-US" dirty="0" smtClean="0"/>
              <a:t>Highest ethical safeguards are in place to promote integrity but also deal with allegations of misconduct. </a:t>
            </a:r>
          </a:p>
          <a:p>
            <a:pPr lvl="1"/>
            <a:r>
              <a:rPr lang="en-US" dirty="0" smtClean="0"/>
              <a:t>Foresight, prioritization and measurement to ensure value for money in delivering positive gains for both the economy and society.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005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1020</Words>
  <Application>Microsoft Office PowerPoint</Application>
  <PresentationFormat>On-screen Show (4:3)</PresentationFormat>
  <Paragraphs>78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First Irish National Workshop of the PACITA Project     TECHNOLOGY ASSESSMENT  ‘Connecting Society and Technology’  Venue: Science Gallery, Trinity College, Dublin 2 Date: 08th May, 2012  </vt:lpstr>
      <vt:lpstr>Introductions, Welcoming Remarks, and Overview of Agenda   Prof Frederic Adam, PACITA Principal Investigator, UCC   Science Gallery, Trinity College, Dublin 2 08th May, 2012  </vt:lpstr>
      <vt:lpstr>The Challenge</vt:lpstr>
      <vt:lpstr>The challenge</vt:lpstr>
      <vt:lpstr>The PACITA Initiative</vt:lpstr>
      <vt:lpstr>The PACITA Team</vt:lpstr>
      <vt:lpstr>The Wider TA Network</vt:lpstr>
      <vt:lpstr>The PACITA Objectives</vt:lpstr>
      <vt:lpstr>Emerging View of the Irish TA Landscape</vt:lpstr>
      <vt:lpstr>Emerging View of the Irish TA Landscape</vt:lpstr>
      <vt:lpstr>PACITA Aims for Ireland</vt:lpstr>
      <vt:lpstr>Overview of the Today’s Agenda  </vt:lpstr>
      <vt:lpstr>Many Thanks  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none</dc:creator>
  <cp:lastModifiedBy>O'Reilly, Paidi</cp:lastModifiedBy>
  <cp:revision>65</cp:revision>
  <dcterms:created xsi:type="dcterms:W3CDTF">2011-06-24T08:40:52Z</dcterms:created>
  <dcterms:modified xsi:type="dcterms:W3CDTF">2012-05-10T11:25:28Z</dcterms:modified>
</cp:coreProperties>
</file>