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1" r:id="rId2"/>
    <p:sldId id="288" r:id="rId3"/>
    <p:sldId id="295" r:id="rId4"/>
    <p:sldId id="290" r:id="rId5"/>
    <p:sldId id="287" r:id="rId6"/>
    <p:sldId id="274" r:id="rId7"/>
    <p:sldId id="272" r:id="rId8"/>
    <p:sldId id="273" r:id="rId9"/>
    <p:sldId id="289" r:id="rId10"/>
    <p:sldId id="280" r:id="rId11"/>
    <p:sldId id="276" r:id="rId12"/>
    <p:sldId id="277" r:id="rId13"/>
    <p:sldId id="279" r:id="rId14"/>
    <p:sldId id="291" r:id="rId15"/>
    <p:sldId id="292" r:id="rId16"/>
    <p:sldId id="281" r:id="rId17"/>
    <p:sldId id="282" r:id="rId18"/>
    <p:sldId id="284" r:id="rId19"/>
    <p:sldId id="278" r:id="rId20"/>
    <p:sldId id="293" r:id="rId21"/>
    <p:sldId id="286" r:id="rId22"/>
    <p:sldId id="294" r:id="rId23"/>
    <p:sldId id="296" r:id="rId24"/>
    <p:sldId id="297" r:id="rId25"/>
    <p:sldId id="298" r:id="rId26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>
        <p:scale>
          <a:sx n="70" d="100"/>
          <a:sy n="70" d="100"/>
        </p:scale>
        <p:origin x="-810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AFF13-8120-4372-A31E-62628724FBC4}" type="datetimeFigureOut">
              <a:rPr lang="nb-NO" smtClean="0"/>
              <a:pPr/>
              <a:t>13.06.2012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E1356-C5F7-47F3-BDA6-9D87BF9C455F}" type="slidenum">
              <a:rPr lang="nb-NO" smtClean="0"/>
              <a:pPr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738933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856D4C-8699-426D-9548-3AA7C35346C3}" type="slidenum">
              <a:rPr lang="en-GB"/>
              <a:pPr/>
              <a:t>2</a:t>
            </a:fld>
            <a:endParaRPr lang="en-GB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Sekratariatet</a:t>
            </a:r>
            <a:r>
              <a:rPr lang="nb-NO" dirty="0" smtClean="0"/>
              <a:t> 8 ansatte, 50/50 samfunnsvitenskap og teknologi</a:t>
            </a:r>
          </a:p>
          <a:p>
            <a:r>
              <a:rPr lang="nb-NO" dirty="0" smtClean="0"/>
              <a:t>Ekspertgrupper – sammensatt, hybride forum</a:t>
            </a:r>
            <a:r>
              <a:rPr lang="nb-NO" baseline="0" dirty="0" smtClean="0"/>
              <a:t> i seg selv</a:t>
            </a:r>
          </a:p>
          <a:p>
            <a:r>
              <a:rPr lang="nb-NO" baseline="0" dirty="0" smtClean="0"/>
              <a:t>Lekfolk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01A79-24B3-4BDD-B23C-8E9108E15169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87322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Ulike</a:t>
            </a:r>
            <a:r>
              <a:rPr lang="nb-NO" baseline="0" dirty="0" smtClean="0"/>
              <a:t> formater – tilpasset lesere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01A79-24B3-4BDD-B23C-8E9108E15169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630708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A06E3B-09EA-4890-B498-A21C3B0DA1EE}" type="slidenum">
              <a:rPr lang="en-GB"/>
              <a:pPr/>
              <a:t>9</a:t>
            </a:fld>
            <a:endParaRPr lang="en-GB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nb-NO"/>
              <a:t>Time pressure</a:t>
            </a:r>
          </a:p>
          <a:p>
            <a:pPr>
              <a:buFontTx/>
              <a:buChar char="•"/>
            </a:pPr>
            <a:r>
              <a:rPr lang="nb-NO"/>
              <a:t>Stakeholders and lobbyists</a:t>
            </a:r>
          </a:p>
          <a:p>
            <a:pPr>
              <a:buFontTx/>
              <a:buChar char="•"/>
            </a:pPr>
            <a:r>
              <a:rPr lang="nb-NO"/>
              <a:t>We are recognized as independent and competent, but need to get heard every time</a:t>
            </a:r>
          </a:p>
          <a:p>
            <a:pPr>
              <a:buFontTx/>
              <a:buChar char="•"/>
            </a:pPr>
            <a:r>
              <a:rPr lang="nb-NO"/>
              <a:t>Agenda setting: How to </a:t>
            </a:r>
          </a:p>
          <a:p>
            <a:pPr>
              <a:buFontTx/>
              <a:buChar char="•"/>
            </a:pPr>
            <a:r>
              <a:rPr lang="nb-NO">
                <a:sym typeface="Wingdings" pitchFamily="2" charset="2"/>
              </a:rPr>
              <a:t> new MPs, different committees</a:t>
            </a:r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01093F-99BB-4910-8C86-6204A36B023D}" type="slidenum">
              <a:rPr lang="en-GB"/>
              <a:pPr/>
              <a:t>12</a:t>
            </a:fld>
            <a:endParaRPr lang="en-GB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685800"/>
            <a:ext cx="4878387" cy="36576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Teknologirådet som formidlende institusjon: Arenabygger, rådgiver (stortinget) og fasilitator</a:t>
            </a:r>
          </a:p>
          <a:p>
            <a:r>
              <a:rPr lang="nb-NO"/>
              <a:t>Ulike prosjekter har ulikt tyngdepunkt</a:t>
            </a:r>
          </a:p>
          <a:p>
            <a:r>
              <a:rPr lang="nb-NO"/>
              <a:t>Lekfolkskonferanse om stamceller eller ekspertgruppe om programvarepolitikk</a:t>
            </a:r>
          </a:p>
          <a:p>
            <a:r>
              <a:rPr lang="nb-NO"/>
              <a:t>Her: Forskjellige grupper representert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6463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6463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6463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6463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21BB4A-EDC5-46A6-B64A-CB6432EEA26C}" type="slidenum">
              <a:rPr lang="en-GB" sz="1200"/>
              <a:pPr eaLnBrk="1" hangingPunct="1"/>
              <a:t>17</a:t>
            </a:fld>
            <a:endParaRPr lang="en-GB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smtClean="0"/>
              <a:t>2000 randomly selected Norwegian citizens invited &gt;100 replied positively &gt; a diverse group of 16 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2 preparation weekends: choosing questions 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and experts: Stem cell scientists, theologian, ethicist, NGOs, Bu also: patient, politician, Biomed CEO, 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Final weekend with questioning and writing recommendations</a:t>
            </a:r>
            <a:endParaRPr lang="nb-NO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6463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6463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6463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6463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BC369AD-AF35-4C61-B372-A4B5359F37F5}" type="slidenum">
              <a:rPr lang="en-GB" sz="1200"/>
              <a:pPr eaLnBrk="1" hangingPunct="1"/>
              <a:t>18</a:t>
            </a:fld>
            <a:endParaRPr lang="en-GB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sz="1100" smtClean="0">
                <a:latin typeface="Verdana" pitchFamily="34" charset="0"/>
                <a:cs typeface="Times New Roman" pitchFamily="18" charset="0"/>
              </a:rPr>
              <a:t>’America Speaks’: Citizen Summits for byen Washington D.C. </a:t>
            </a:r>
          </a:p>
          <a:p>
            <a:pPr eaLnBrk="1" hangingPunct="1"/>
            <a:r>
              <a:rPr lang="da-DK" sz="1100" smtClean="0">
                <a:latin typeface="Verdana" pitchFamily="34" charset="0"/>
                <a:cs typeface="Times New Roman" pitchFamily="18" charset="0"/>
              </a:rPr>
              <a:t>Mayor Anthony Williams har i sine to valgperioder planlagt byens prioriterede budget med ca. 3-4.000 borgere </a:t>
            </a:r>
          </a:p>
          <a:p>
            <a:pPr eaLnBrk="1" hangingPunct="1"/>
            <a:r>
              <a:rPr lang="da-DK" sz="1100" smtClean="0">
                <a:latin typeface="Verdana" pitchFamily="34" charset="0"/>
                <a:cs typeface="Times New Roman" pitchFamily="18" charset="0"/>
              </a:rPr>
              <a:t>indenfor uddannelse, sundhedsvæsen, lov og orden, og politisk vision for byens fremtid.</a:t>
            </a:r>
            <a:endParaRPr lang="nb-NO" sz="1100" smtClean="0"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Ekspertgruppe og </a:t>
            </a:r>
            <a:r>
              <a:rPr lang="nb-NO" dirty="0" err="1" smtClean="0"/>
              <a:t>scenarieverksteder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01A79-24B3-4BDD-B23C-8E9108E15169}" type="slidenum">
              <a:rPr lang="nb-NO" smtClean="0"/>
              <a:pPr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99092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Lansering på Stortinget</a:t>
            </a:r>
            <a:r>
              <a:rPr lang="nb-NO" baseline="0" dirty="0" smtClean="0"/>
              <a:t> – debatt med politikere</a:t>
            </a:r>
          </a:p>
          <a:p>
            <a:r>
              <a:rPr lang="nb-NO" baseline="0" dirty="0" smtClean="0"/>
              <a:t>Åpent møte – politikere, interessenter, næring, privatpersoner</a:t>
            </a:r>
          </a:p>
          <a:p>
            <a:r>
              <a:rPr lang="nb-NO" baseline="0" dirty="0" smtClean="0"/>
              <a:t>Debatt i media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01A79-24B3-4BDD-B23C-8E9108E15169}" type="slidenum">
              <a:rPr lang="nb-NO" smtClean="0"/>
              <a:pPr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40138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dpac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209800" y="1412875"/>
            <a:ext cx="6248400" cy="1008013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209799" y="2574826"/>
            <a:ext cx="6264275" cy="1162050"/>
          </a:xfrm>
        </p:spPr>
        <p:txBody>
          <a:bodyPr anchor="b"/>
          <a:lstStyle>
            <a:lvl1pPr marL="0" indent="0" algn="l">
              <a:buNone/>
              <a:defRPr sz="1600">
                <a:solidFill>
                  <a:schemeClr val="accent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91027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75701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844823"/>
            <a:ext cx="4038600" cy="396044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44825"/>
            <a:ext cx="4038600" cy="39604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22806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53586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74619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tel, 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8972" y="616063"/>
            <a:ext cx="7557753" cy="116597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08972" y="2653065"/>
            <a:ext cx="3701701" cy="347999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642975" y="2653065"/>
            <a:ext cx="3701701" cy="347999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39702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siste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207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44675"/>
            <a:ext cx="8240713" cy="392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9" r:id="rId2"/>
    <p:sldLayoutId id="2147483670" r:id="rId3"/>
    <p:sldLayoutId id="2147483671" r:id="rId4"/>
    <p:sldLayoutId id="2147483672" r:id="rId5"/>
    <p:sldLayoutId id="2147483674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ea typeface="+mn-ea"/>
          <a:cs typeface="+mn-cs"/>
        </a:defRPr>
      </a:lvl1pPr>
      <a:lvl2pPr marL="622300" indent="-26352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2"/>
          </a:solidFill>
          <a:latin typeface="+mn-lt"/>
        </a:defRPr>
      </a:lvl2pPr>
      <a:lvl3pPr marL="808038" indent="-18256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3pPr>
      <a:lvl4pPr marL="1074738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</a:defRPr>
      </a:lvl4pPr>
      <a:lvl5pPr marL="1341438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Undertittel 2"/>
          <p:cNvSpPr>
            <a:spLocks noGrp="1"/>
          </p:cNvSpPr>
          <p:nvPr>
            <p:ph type="subTitle" idx="1"/>
          </p:nvPr>
        </p:nvSpPr>
        <p:spPr>
          <a:xfrm>
            <a:off x="2195736" y="2996952"/>
            <a:ext cx="6264275" cy="116205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nb-NO" dirty="0" smtClean="0"/>
              <a:t>Tore Tennøe</a:t>
            </a:r>
          </a:p>
          <a:p>
            <a:pPr eaLnBrk="1" hangingPunct="1">
              <a:spcBef>
                <a:spcPct val="50000"/>
              </a:spcBef>
            </a:pPr>
            <a:r>
              <a:rPr lang="nb-NO" dirty="0" err="1" smtClean="0"/>
              <a:t>Director</a:t>
            </a:r>
            <a:r>
              <a:rPr lang="nb-NO" dirty="0" smtClean="0"/>
              <a:t>, The Norwegian Board </a:t>
            </a:r>
            <a:r>
              <a:rPr lang="nb-NO" dirty="0" err="1" smtClean="0"/>
              <a:t>of</a:t>
            </a:r>
            <a:r>
              <a:rPr lang="nb-NO" dirty="0" smtClean="0"/>
              <a:t> Technology</a:t>
            </a:r>
          </a:p>
          <a:p>
            <a:pPr eaLnBrk="1" hangingPunct="1">
              <a:spcBef>
                <a:spcPct val="50000"/>
              </a:spcBef>
            </a:pPr>
            <a:r>
              <a:rPr lang="nb-NO" dirty="0" smtClean="0"/>
              <a:t>Dublin 8 May 2012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Different European Countries are Managing the Interface between Science, Society and Politics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Dilemmas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Independence </a:t>
            </a:r>
            <a:r>
              <a:rPr lang="en-US" dirty="0" err="1" smtClean="0"/>
              <a:t>vs</a:t>
            </a:r>
            <a:r>
              <a:rPr lang="en-US" dirty="0" smtClean="0"/>
              <a:t> funding</a:t>
            </a:r>
            <a:endParaRPr lang="en-US" dirty="0"/>
          </a:p>
          <a:p>
            <a:r>
              <a:rPr lang="en-US" dirty="0"/>
              <a:t>Freedom, but no automatic recipients</a:t>
            </a:r>
          </a:p>
          <a:p>
            <a:r>
              <a:rPr lang="en-US" dirty="0"/>
              <a:t>Visibility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smtClean="0"/>
              <a:t>neutrality?</a:t>
            </a:r>
            <a:endParaRPr lang="en-US" dirty="0"/>
          </a:p>
          <a:p>
            <a:r>
              <a:rPr lang="en-US" dirty="0"/>
              <a:t>Usefulness at parliament </a:t>
            </a:r>
            <a:r>
              <a:rPr lang="en-US" dirty="0" err="1"/>
              <a:t>vs</a:t>
            </a:r>
            <a:r>
              <a:rPr lang="en-US" dirty="0"/>
              <a:t> “hairy” </a:t>
            </a:r>
            <a:r>
              <a:rPr lang="en-US" dirty="0" smtClean="0"/>
              <a:t>projects</a:t>
            </a:r>
          </a:p>
          <a:p>
            <a:r>
              <a:rPr lang="en-US" dirty="0" smtClean="0"/>
              <a:t>Broad </a:t>
            </a:r>
            <a:r>
              <a:rPr lang="en-US" dirty="0" err="1" smtClean="0"/>
              <a:t>vs</a:t>
            </a:r>
            <a:r>
              <a:rPr lang="en-US" dirty="0" smtClean="0"/>
              <a:t> narrow mandate: Are we experts? </a:t>
            </a:r>
          </a:p>
          <a:p>
            <a:endParaRPr lang="en-US" dirty="0"/>
          </a:p>
          <a:p>
            <a:r>
              <a:rPr lang="en-US" dirty="0" smtClean="0"/>
              <a:t>Always: Transparency and impartiality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067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tel 1"/>
          <p:cNvSpPr>
            <a:spLocks noGrp="1"/>
          </p:cNvSpPr>
          <p:nvPr>
            <p:ph type="ctrTitle" sz="quarter"/>
          </p:nvPr>
        </p:nvSpPr>
        <p:spPr>
          <a:xfrm>
            <a:off x="1979712" y="692696"/>
            <a:ext cx="5828180" cy="1470555"/>
          </a:xfrm>
        </p:spPr>
        <p:txBody>
          <a:bodyPr/>
          <a:lstStyle/>
          <a:p>
            <a:r>
              <a:rPr lang="en-US" dirty="0" smtClean="0"/>
              <a:t>How to Engage Politicians, Scientists, and Citizens to Drive More Effective Policy Making</a:t>
            </a:r>
          </a:p>
        </p:txBody>
      </p:sp>
      <p:sp>
        <p:nvSpPr>
          <p:cNvPr id="3075" name="Undertit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Jon </a:t>
            </a:r>
            <a:r>
              <a:rPr lang="en-US" dirty="0" err="1" smtClean="0"/>
              <a:t>Fixdal</a:t>
            </a:r>
            <a:r>
              <a:rPr lang="en-US" dirty="0" smtClean="0"/>
              <a:t>, Norwegian Board of Technology</a:t>
            </a:r>
          </a:p>
        </p:txBody>
      </p:sp>
    </p:spTree>
    <p:extLst>
      <p:ext uri="{BB962C8B-B14F-4D97-AF65-F5344CB8AC3E}">
        <p14:creationId xmlns:p14="http://schemas.microsoft.com/office/powerpoint/2010/main" xmlns="" val="276638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nb-NO"/>
              <a:t>The role of the NBT</a:t>
            </a:r>
          </a:p>
        </p:txBody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1079089" y="4768626"/>
            <a:ext cx="1393305" cy="38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79" tIns="39690" rIns="79379" bIns="39690">
            <a:spAutoFit/>
          </a:bodyPr>
          <a:lstStyle>
            <a:lvl1pPr defTabSz="1016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1016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1016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1016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101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16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16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16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16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b-NO" sz="2000">
                <a:latin typeface="TheSans B4 SemiLight" pitchFamily="34" charset="0"/>
              </a:rPr>
              <a:t>Expertise</a:t>
            </a:r>
          </a:p>
        </p:txBody>
      </p:sp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6032146" y="4717632"/>
            <a:ext cx="1748867" cy="38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79" tIns="39690" rIns="79379" bIns="39690">
            <a:spAutoFit/>
          </a:bodyPr>
          <a:lstStyle>
            <a:lvl1pPr defTabSz="1016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1016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1016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1016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101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16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16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16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16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b-NO" sz="2000" dirty="0">
                <a:latin typeface="TheSans B4 SemiLight" pitchFamily="34" charset="0"/>
              </a:rPr>
              <a:t>The </a:t>
            </a:r>
            <a:r>
              <a:rPr lang="nb-NO" sz="2000" dirty="0" err="1">
                <a:latin typeface="TheSans B4 SemiLight" pitchFamily="34" charset="0"/>
              </a:rPr>
              <a:t>public</a:t>
            </a:r>
            <a:endParaRPr lang="nb-NO" sz="2000" dirty="0">
              <a:latin typeface="TheSans B4 SemiLight" pitchFamily="34" charset="0"/>
            </a:endParaRPr>
          </a:p>
        </p:txBody>
      </p:sp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3802306" y="1178374"/>
            <a:ext cx="1249978" cy="38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79" tIns="39690" rIns="79379" bIns="39690">
            <a:spAutoFit/>
          </a:bodyPr>
          <a:lstStyle>
            <a:lvl1pPr defTabSz="1016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1016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1016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1016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101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16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16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16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16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b-NO" sz="2000">
                <a:latin typeface="TheSans B4 SemiLight" pitchFamily="34" charset="0"/>
              </a:rPr>
              <a:t>Politics</a:t>
            </a:r>
          </a:p>
        </p:txBody>
      </p:sp>
      <p:grpSp>
        <p:nvGrpSpPr>
          <p:cNvPr id="210950" name="Group 6"/>
          <p:cNvGrpSpPr>
            <a:grpSpLocks/>
          </p:cNvGrpSpPr>
          <p:nvPr/>
        </p:nvGrpSpPr>
        <p:grpSpPr bwMode="auto">
          <a:xfrm>
            <a:off x="2257404" y="1642833"/>
            <a:ext cx="3690675" cy="4228365"/>
            <a:chOff x="1726" y="1273"/>
            <a:chExt cx="2678" cy="3068"/>
          </a:xfrm>
        </p:grpSpPr>
        <p:sp>
          <p:nvSpPr>
            <p:cNvPr id="210951" name="Oval 7"/>
            <p:cNvSpPr>
              <a:spLocks noChangeArrowheads="1"/>
            </p:cNvSpPr>
            <p:nvPr/>
          </p:nvSpPr>
          <p:spPr bwMode="auto">
            <a:xfrm>
              <a:off x="1731" y="2080"/>
              <a:ext cx="1648" cy="1675"/>
            </a:xfrm>
            <a:prstGeom prst="ellipse">
              <a:avLst/>
            </a:prstGeom>
            <a:solidFill>
              <a:srgbClr val="009900">
                <a:alpha val="78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10952" name="Oval 8"/>
            <p:cNvSpPr>
              <a:spLocks noChangeArrowheads="1"/>
            </p:cNvSpPr>
            <p:nvPr/>
          </p:nvSpPr>
          <p:spPr bwMode="auto">
            <a:xfrm>
              <a:off x="2264" y="1273"/>
              <a:ext cx="1648" cy="1675"/>
            </a:xfrm>
            <a:prstGeom prst="ellipse">
              <a:avLst/>
            </a:prstGeom>
            <a:solidFill>
              <a:srgbClr val="FF3300">
                <a:alpha val="86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10953" name="Oval 9"/>
            <p:cNvSpPr>
              <a:spLocks noChangeArrowheads="1"/>
            </p:cNvSpPr>
            <p:nvPr/>
          </p:nvSpPr>
          <p:spPr bwMode="auto">
            <a:xfrm>
              <a:off x="2259" y="1274"/>
              <a:ext cx="1648" cy="16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9900">
                      <a:alpha val="78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10954" name="Oval 10"/>
            <p:cNvSpPr>
              <a:spLocks noChangeArrowheads="1"/>
            </p:cNvSpPr>
            <p:nvPr/>
          </p:nvSpPr>
          <p:spPr bwMode="auto">
            <a:xfrm>
              <a:off x="1726" y="2074"/>
              <a:ext cx="1648" cy="16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9900">
                      <a:alpha val="78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10955" name="Oval 11"/>
            <p:cNvSpPr>
              <a:spLocks noChangeArrowheads="1"/>
            </p:cNvSpPr>
            <p:nvPr/>
          </p:nvSpPr>
          <p:spPr bwMode="auto">
            <a:xfrm>
              <a:off x="2756" y="2073"/>
              <a:ext cx="1648" cy="1675"/>
            </a:xfrm>
            <a:prstGeom prst="ellipse">
              <a:avLst/>
            </a:prstGeom>
            <a:solidFill>
              <a:srgbClr val="FFCC00">
                <a:alpha val="61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259" y="2666"/>
              <a:ext cx="1648" cy="1675"/>
            </a:xfrm>
            <a:prstGeom prst="ellipse">
              <a:avLst/>
            </a:prstGeom>
            <a:solidFill>
              <a:schemeClr val="accent1">
                <a:lumMod val="50000"/>
                <a:alpha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253114" y="6093296"/>
            <a:ext cx="1748867" cy="38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79" tIns="39690" rIns="79379" bIns="39690">
            <a:spAutoFit/>
          </a:bodyPr>
          <a:lstStyle>
            <a:lvl1pPr defTabSz="1016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1016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1016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1016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101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16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16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16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16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b-NO" sz="2000" dirty="0" smtClean="0">
                <a:latin typeface="TheSans B4 SemiLight" pitchFamily="34" charset="0"/>
              </a:rPr>
              <a:t>Stakeholders</a:t>
            </a:r>
            <a:endParaRPr lang="nb-NO" sz="2000" dirty="0">
              <a:latin typeface="TheSans B4 Semi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777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Three </a:t>
            </a:r>
            <a:r>
              <a:rPr lang="nb-NO" dirty="0" err="1"/>
              <a:t>main</a:t>
            </a:r>
            <a:r>
              <a:rPr lang="nb-NO" dirty="0"/>
              <a:t> </a:t>
            </a:r>
            <a:r>
              <a:rPr lang="nb-NO" dirty="0" err="1"/>
              <a:t>methods</a:t>
            </a:r>
            <a:r>
              <a:rPr lang="nb-NO" dirty="0"/>
              <a:t> 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100" dirty="0" smtClean="0"/>
              <a:t>Expert groups: State of the art knowledge</a:t>
            </a:r>
          </a:p>
          <a:p>
            <a:pPr lvl="1"/>
            <a:r>
              <a:rPr lang="en-GB" dirty="0" smtClean="0"/>
              <a:t>Software; Fish Farming; Car Taxation; Carbon fund</a:t>
            </a:r>
          </a:p>
          <a:p>
            <a:pPr lvl="1"/>
            <a:r>
              <a:rPr lang="en-GB" dirty="0" smtClean="0"/>
              <a:t>Not only scientists are experts</a:t>
            </a:r>
          </a:p>
          <a:p>
            <a:r>
              <a:rPr lang="en-GB" sz="2300" dirty="0" smtClean="0"/>
              <a:t>Stakeholder dialogue: Reality check – the interests at stake</a:t>
            </a:r>
          </a:p>
          <a:p>
            <a:pPr lvl="1"/>
            <a:r>
              <a:rPr lang="en-GB" dirty="0" smtClean="0"/>
              <a:t>Road Traffic; Tourism; Sustainable innovation; </a:t>
            </a:r>
          </a:p>
          <a:p>
            <a:r>
              <a:rPr lang="en-GB" sz="2300" dirty="0" smtClean="0"/>
              <a:t>Citizen involvement: Reality check – the values at stake</a:t>
            </a:r>
          </a:p>
          <a:p>
            <a:pPr lvl="1"/>
            <a:r>
              <a:rPr lang="en-GB" dirty="0" err="1" smtClean="0"/>
              <a:t>WWViews</a:t>
            </a:r>
            <a:r>
              <a:rPr lang="en-GB" dirty="0" smtClean="0"/>
              <a:t>; Stem cells and cloning, GM foods, </a:t>
            </a:r>
            <a:r>
              <a:rPr lang="en-GB" dirty="0" err="1" smtClean="0"/>
              <a:t>eGovernment</a:t>
            </a:r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Often a combination of process elements</a:t>
            </a:r>
          </a:p>
          <a:p>
            <a:pPr marL="0" indent="0">
              <a:buNone/>
            </a:pPr>
            <a:r>
              <a:rPr lang="en-GB" sz="2100" dirty="0" smtClean="0">
                <a:solidFill>
                  <a:schemeClr val="tx1"/>
                </a:solidFill>
              </a:rPr>
              <a:t> </a:t>
            </a:r>
          </a:p>
          <a:p>
            <a:pPr>
              <a:buFontTx/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09314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example: The future of fish farming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1" y="1844675"/>
            <a:ext cx="5050904" cy="3921125"/>
          </a:xfrm>
        </p:spPr>
        <p:txBody>
          <a:bodyPr/>
          <a:lstStyle/>
          <a:p>
            <a:r>
              <a:rPr lang="en-US" dirty="0" smtClean="0"/>
              <a:t>Fall 2010: Board decides to run project</a:t>
            </a:r>
          </a:p>
          <a:p>
            <a:r>
              <a:rPr lang="en-US" dirty="0" smtClean="0"/>
              <a:t>March 2011: Start-up conference</a:t>
            </a:r>
          </a:p>
          <a:p>
            <a:r>
              <a:rPr lang="en-US" dirty="0" smtClean="0"/>
              <a:t>April 2011: Recruiting expert group  </a:t>
            </a:r>
          </a:p>
          <a:p>
            <a:r>
              <a:rPr lang="en-US" dirty="0" smtClean="0"/>
              <a:t>May - December 2011: 7 expert group meetings</a:t>
            </a:r>
          </a:p>
          <a:p>
            <a:r>
              <a:rPr lang="en-US" dirty="0" smtClean="0"/>
              <a:t>October 2011: Public hearing</a:t>
            </a:r>
          </a:p>
          <a:p>
            <a:r>
              <a:rPr lang="en-US" dirty="0" smtClean="0"/>
              <a:t>April 2012: Report finished</a:t>
            </a:r>
          </a:p>
          <a:p>
            <a:r>
              <a:rPr lang="en-US" dirty="0" smtClean="0"/>
              <a:t>May 2012: Presentation in Parliament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572" y="1268760"/>
            <a:ext cx="2937922" cy="43453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030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More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fish</a:t>
            </a:r>
            <a:r>
              <a:rPr lang="nb-NO" dirty="0" smtClean="0"/>
              <a:t> </a:t>
            </a:r>
            <a:r>
              <a:rPr lang="nb-NO" dirty="0" err="1" smtClean="0"/>
              <a:t>farming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expert group: </a:t>
            </a:r>
          </a:p>
          <a:p>
            <a:pPr lvl="1"/>
            <a:r>
              <a:rPr lang="en-US" dirty="0" smtClean="0"/>
              <a:t>Fish farmers</a:t>
            </a:r>
          </a:p>
          <a:p>
            <a:pPr lvl="1"/>
            <a:r>
              <a:rPr lang="en-US" dirty="0" smtClean="0"/>
              <a:t>NGOs</a:t>
            </a:r>
          </a:p>
          <a:p>
            <a:pPr lvl="1"/>
            <a:r>
              <a:rPr lang="en-US" dirty="0" smtClean="0"/>
              <a:t>A supplier of fish farming technologies </a:t>
            </a:r>
          </a:p>
          <a:p>
            <a:pPr lvl="1"/>
            <a:r>
              <a:rPr lang="en-US" dirty="0" smtClean="0"/>
              <a:t>Scientific experts</a:t>
            </a:r>
          </a:p>
          <a:p>
            <a:pPr lvl="1"/>
            <a:r>
              <a:rPr lang="en-US" dirty="0" smtClean="0"/>
              <a:t>Representative from an oil and gas construction company</a:t>
            </a:r>
          </a:p>
          <a:p>
            <a:r>
              <a:rPr lang="en-US" dirty="0" smtClean="0"/>
              <a:t>No one holds «the truth»</a:t>
            </a:r>
          </a:p>
          <a:p>
            <a:r>
              <a:rPr lang="en-US" dirty="0" smtClean="0"/>
              <a:t>Intense debates</a:t>
            </a:r>
          </a:p>
          <a:p>
            <a:r>
              <a:rPr lang="en-US" dirty="0" smtClean="0"/>
              <a:t>Consensus not a must – but interesting if possible</a:t>
            </a:r>
          </a:p>
        </p:txBody>
      </p:sp>
    </p:spTree>
    <p:extLst>
      <p:ext uri="{BB962C8B-B14F-4D97-AF65-F5344CB8AC3E}">
        <p14:creationId xmlns:p14="http://schemas.microsoft.com/office/powerpoint/2010/main" xmlns="" val="286466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Some thoughts on public participation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100" dirty="0" smtClean="0"/>
              <a:t>Numerous participatory </a:t>
            </a:r>
            <a:r>
              <a:rPr lang="en-GB" sz="2100" dirty="0"/>
              <a:t>methods have been developed</a:t>
            </a:r>
          </a:p>
          <a:p>
            <a:pPr eaLnBrk="1" hangingPunct="1"/>
            <a:r>
              <a:rPr lang="en-GB" sz="2100" dirty="0"/>
              <a:t>Cases</a:t>
            </a:r>
          </a:p>
          <a:p>
            <a:pPr lvl="2" eaLnBrk="1" hangingPunct="1"/>
            <a:r>
              <a:rPr lang="en-GB" sz="2100" dirty="0"/>
              <a:t>The deep: Consensus </a:t>
            </a:r>
            <a:r>
              <a:rPr lang="en-GB" sz="2100" dirty="0" smtClean="0"/>
              <a:t>conferences</a:t>
            </a:r>
            <a:endParaRPr lang="en-GB" sz="2100" dirty="0"/>
          </a:p>
          <a:p>
            <a:pPr lvl="2" eaLnBrk="1" hangingPunct="1"/>
            <a:r>
              <a:rPr lang="en-GB" sz="2100" dirty="0"/>
              <a:t>The </a:t>
            </a:r>
            <a:r>
              <a:rPr lang="en-GB" sz="2100" dirty="0" smtClean="0"/>
              <a:t>short (but multinational): </a:t>
            </a:r>
            <a:r>
              <a:rPr lang="en-GB" sz="2100" dirty="0"/>
              <a:t>Interview </a:t>
            </a:r>
            <a:r>
              <a:rPr lang="en-GB" sz="2100" dirty="0" smtClean="0"/>
              <a:t>meetings</a:t>
            </a:r>
          </a:p>
          <a:p>
            <a:pPr lvl="2" eaLnBrk="1" hangingPunct="1"/>
            <a:r>
              <a:rPr lang="en-GB" sz="2100" dirty="0" smtClean="0"/>
              <a:t>The </a:t>
            </a:r>
            <a:r>
              <a:rPr lang="en-GB" sz="2100" dirty="0"/>
              <a:t>wide: Citizen summits</a:t>
            </a:r>
          </a:p>
          <a:p>
            <a:pPr eaLnBrk="1" hangingPunct="1"/>
            <a:r>
              <a:rPr lang="en-GB" sz="2100" dirty="0" smtClean="0"/>
              <a:t>No doubt: It can be done!</a:t>
            </a:r>
          </a:p>
          <a:p>
            <a:pPr lvl="2" eaLnBrk="1" hangingPunct="1"/>
            <a:endParaRPr lang="en-GB" sz="2100" dirty="0"/>
          </a:p>
          <a:p>
            <a:pPr eaLnBrk="1" hangingPunct="1">
              <a:buFontTx/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xmlns="" val="136149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779" y="187438"/>
            <a:ext cx="7754829" cy="606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3034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6" descr="citizen summi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1520" y="836712"/>
            <a:ext cx="8580133" cy="517610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330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Key challenges and questions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question of </a:t>
            </a:r>
            <a:r>
              <a:rPr lang="en-US" dirty="0" err="1" smtClean="0"/>
              <a:t>representativity</a:t>
            </a:r>
            <a:endParaRPr lang="en-US" dirty="0" smtClean="0"/>
          </a:p>
          <a:p>
            <a:r>
              <a:rPr lang="en-US" dirty="0" smtClean="0"/>
              <a:t>The possibility for manipulation</a:t>
            </a:r>
          </a:p>
          <a:p>
            <a:r>
              <a:rPr lang="en-US" dirty="0" smtClean="0"/>
              <a:t>The need for transparency</a:t>
            </a:r>
          </a:p>
          <a:p>
            <a:r>
              <a:rPr lang="en-US" dirty="0" smtClean="0"/>
              <a:t>The need for unbiased facilitation – who are the organizers?</a:t>
            </a:r>
          </a:p>
          <a:p>
            <a:r>
              <a:rPr lang="en-US" dirty="0" smtClean="0"/>
              <a:t>What happens when the process is over?</a:t>
            </a:r>
          </a:p>
          <a:p>
            <a:pPr lvl="1"/>
            <a:r>
              <a:rPr lang="en-US" dirty="0" smtClean="0"/>
              <a:t>Who takes responsibility for dissemination of results?</a:t>
            </a:r>
          </a:p>
          <a:p>
            <a:r>
              <a:rPr lang="en-US" dirty="0" smtClean="0"/>
              <a:t>What status should the advice have?</a:t>
            </a:r>
          </a:p>
          <a:p>
            <a:r>
              <a:rPr lang="en-US" dirty="0" smtClean="0"/>
              <a:t>Too expensive?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64261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08972" y="616063"/>
            <a:ext cx="7557753" cy="1167348"/>
          </a:xfrm>
        </p:spPr>
        <p:txBody>
          <a:bodyPr/>
          <a:lstStyle/>
          <a:p>
            <a:r>
              <a:rPr lang="nb-NO"/>
              <a:t>Parliamentary technology assessment in Norway</a:t>
            </a:r>
            <a:endParaRPr lang="en-US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8972" y="2653065"/>
            <a:ext cx="7534324" cy="3479994"/>
          </a:xfrm>
        </p:spPr>
        <p:txBody>
          <a:bodyPr/>
          <a:lstStyle/>
          <a:p>
            <a:pPr marL="326612" indent="-326612" defTabSz="793791"/>
            <a:r>
              <a:rPr lang="en-GB" sz="2100" dirty="0"/>
              <a:t>P</a:t>
            </a:r>
            <a:r>
              <a:rPr lang="en-GB" sz="2100" dirty="0" smtClean="0"/>
              <a:t>ublic and </a:t>
            </a:r>
            <a:r>
              <a:rPr lang="en-GB" sz="2100" dirty="0"/>
              <a:t>i</a:t>
            </a:r>
            <a:r>
              <a:rPr lang="en-GB" sz="2100" dirty="0" smtClean="0"/>
              <a:t>ndependent </a:t>
            </a:r>
            <a:r>
              <a:rPr lang="en-GB" sz="2100" dirty="0"/>
              <a:t>body since 1999</a:t>
            </a:r>
          </a:p>
          <a:p>
            <a:pPr marL="326612" indent="-326612" defTabSz="793791"/>
            <a:r>
              <a:rPr lang="en-GB" sz="2100" dirty="0"/>
              <a:t>A</a:t>
            </a:r>
            <a:r>
              <a:rPr lang="en-GB" sz="2100" dirty="0" smtClean="0"/>
              <a:t>ddresses </a:t>
            </a:r>
            <a:r>
              <a:rPr lang="en-GB" sz="2100" dirty="0"/>
              <a:t>the </a:t>
            </a:r>
            <a:r>
              <a:rPr lang="en-GB" sz="2100" dirty="0" err="1" smtClean="0"/>
              <a:t>Stortinget</a:t>
            </a:r>
            <a:r>
              <a:rPr lang="en-GB" sz="2100" dirty="0" smtClean="0"/>
              <a:t> “and other authorities”</a:t>
            </a:r>
            <a:endParaRPr lang="en-GB" sz="2100" dirty="0"/>
          </a:p>
          <a:p>
            <a:pPr marL="326612" indent="-326612" defTabSz="793791"/>
            <a:r>
              <a:rPr lang="en-GB" sz="2100" dirty="0"/>
              <a:t>Assessing </a:t>
            </a:r>
            <a:r>
              <a:rPr lang="en-GB" sz="2100" dirty="0" smtClean="0"/>
              <a:t>opportunities AND consequences </a:t>
            </a:r>
            <a:endParaRPr lang="en-GB" sz="2100" dirty="0"/>
          </a:p>
          <a:p>
            <a:pPr marL="326612" indent="-326612" defTabSz="793791"/>
            <a:r>
              <a:rPr lang="en-GB" sz="2100" dirty="0" smtClean="0"/>
              <a:t>No orders: The </a:t>
            </a:r>
            <a:r>
              <a:rPr lang="en-GB" sz="2100" dirty="0"/>
              <a:t>Board initiates </a:t>
            </a:r>
            <a:r>
              <a:rPr lang="en-GB" sz="2100" dirty="0" smtClean="0"/>
              <a:t>its own projects</a:t>
            </a:r>
          </a:p>
          <a:p>
            <a:pPr marL="326612" indent="-326612" defTabSz="793791"/>
            <a:r>
              <a:rPr lang="en-GB" sz="2100" dirty="0" smtClean="0"/>
              <a:t>Initiating public debate</a:t>
            </a:r>
          </a:p>
          <a:p>
            <a:pPr marL="326612" indent="-326612" defTabSz="793791"/>
            <a:r>
              <a:rPr lang="en-GB" sz="2100" dirty="0" smtClean="0"/>
              <a:t>Extensive use of international network of TA</a:t>
            </a:r>
            <a:endParaRPr lang="en-GB" sz="2100" dirty="0"/>
          </a:p>
          <a:p>
            <a:pPr marL="326612" indent="-326612" defTabSz="793791"/>
            <a:endParaRPr lang="en-GB" sz="2100" dirty="0"/>
          </a:p>
          <a:p>
            <a:pPr marL="326612" indent="-326612" defTabSz="793791">
              <a:buNone/>
            </a:pP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xmlns="" val="44390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 = more effective policy making?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 lead </a:t>
            </a:r>
            <a:r>
              <a:rPr lang="en-GB" dirty="0"/>
              <a:t>to better informed and more democratic decision </a:t>
            </a:r>
            <a:r>
              <a:rPr lang="en-GB" dirty="0" smtClean="0"/>
              <a:t>making</a:t>
            </a:r>
          </a:p>
          <a:p>
            <a:r>
              <a:rPr lang="en-GB" dirty="0" smtClean="0"/>
              <a:t>A supplement/an additional voice to other policy advice</a:t>
            </a:r>
          </a:p>
          <a:p>
            <a:r>
              <a:rPr lang="en-GB" dirty="0" smtClean="0"/>
              <a:t>Not on all projects</a:t>
            </a:r>
          </a:p>
          <a:p>
            <a:r>
              <a:rPr lang="en-GB" dirty="0" smtClean="0"/>
              <a:t>Role of organizers is crucial</a:t>
            </a:r>
          </a:p>
          <a:p>
            <a:pPr lvl="1"/>
            <a:r>
              <a:rPr lang="en-GB" dirty="0" smtClean="0"/>
              <a:t>For the legitimacy of the process</a:t>
            </a:r>
          </a:p>
          <a:p>
            <a:pPr lvl="1"/>
            <a:r>
              <a:rPr lang="en-GB" dirty="0" smtClean="0"/>
              <a:t>For the linkage to decision makers</a:t>
            </a:r>
          </a:p>
          <a:p>
            <a:r>
              <a:rPr lang="en-GB" dirty="0" smtClean="0"/>
              <a:t>Policy makers should feel some ownership to process</a:t>
            </a:r>
          </a:p>
          <a:p>
            <a:endParaRPr lang="en-GB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263034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 typical foresight story?</a:t>
            </a:r>
            <a:endParaRPr lang="nb-NO" smtClean="0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Globalisation &amp; knowledge society</a:t>
            </a:r>
          </a:p>
          <a:p>
            <a:pPr eaLnBrk="1" hangingPunct="1"/>
            <a:r>
              <a:rPr lang="en-GB" smtClean="0"/>
              <a:t>My field is going to play a key role</a:t>
            </a:r>
          </a:p>
          <a:p>
            <a:pPr eaLnBrk="1" hangingPunct="1"/>
            <a:r>
              <a:rPr lang="en-GB" smtClean="0"/>
              <a:t>It will help the climate AND foster innovation</a:t>
            </a:r>
          </a:p>
          <a:p>
            <a:pPr eaLnBrk="1" hangingPunct="1"/>
            <a:r>
              <a:rPr lang="en-GB" smtClean="0"/>
              <a:t>More money to research is needed </a:t>
            </a:r>
          </a:p>
          <a:p>
            <a:pPr eaLnBrk="1" hangingPunct="1"/>
            <a:r>
              <a:rPr lang="en-GB" smtClean="0"/>
              <a:t>Much more! </a:t>
            </a:r>
          </a:p>
          <a:p>
            <a:pPr eaLnBrk="1" hangingPunct="1"/>
            <a:r>
              <a:rPr lang="en-GB" smtClean="0"/>
              <a:t>+ information to the public, science in schools, a dash of ethics etc.</a:t>
            </a:r>
          </a:p>
          <a:p>
            <a:pPr eaLnBrk="1" hangingPunct="1"/>
            <a:r>
              <a:rPr lang="en-GB" smtClean="0"/>
              <a:t>Zzzzzzzz….</a:t>
            </a:r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xmlns="" val="3877871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7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7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7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0" grpId="0"/>
      <p:bldP spid="2478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Making</a:t>
            </a:r>
            <a:r>
              <a:rPr lang="nb-NO" dirty="0" smtClean="0"/>
              <a:t> </a:t>
            </a:r>
            <a:r>
              <a:rPr lang="nb-NO" dirty="0" err="1" smtClean="0"/>
              <a:t>foresight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Specific motivation: Matching societal needs and tech development</a:t>
            </a:r>
          </a:p>
          <a:p>
            <a:r>
              <a:rPr lang="en-GB" sz="2400" dirty="0" smtClean="0"/>
              <a:t>Involvement of stakeholders, but not all the time</a:t>
            </a:r>
          </a:p>
          <a:p>
            <a:r>
              <a:rPr lang="en-GB" sz="2400" dirty="0" smtClean="0"/>
              <a:t>Focus on decisions that must be made now (</a:t>
            </a:r>
            <a:r>
              <a:rPr lang="en-GB" sz="2400" dirty="0" err="1" smtClean="0"/>
              <a:t>backcasting</a:t>
            </a:r>
            <a:r>
              <a:rPr lang="en-GB" sz="2400" dirty="0" smtClean="0"/>
              <a:t>)</a:t>
            </a:r>
          </a:p>
          <a:p>
            <a:r>
              <a:rPr lang="en-GB" sz="2400" dirty="0" smtClean="0"/>
              <a:t>Early contact with recipients</a:t>
            </a:r>
          </a:p>
          <a:p>
            <a:r>
              <a:rPr lang="en-GB" sz="2400" dirty="0" smtClean="0"/>
              <a:t>Deliberate choice of methods: Scenarios, forecasting, </a:t>
            </a:r>
            <a:r>
              <a:rPr lang="en-GB" sz="2400" dirty="0" err="1" smtClean="0"/>
              <a:t>roadmapping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1623049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The </a:t>
            </a:r>
            <a:r>
              <a:rPr lang="nb-NO" dirty="0" err="1" smtClean="0"/>
              <a:t>future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ageing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Scenarios for 2020</a:t>
            </a:r>
          </a:p>
          <a:p>
            <a:r>
              <a:rPr lang="en-GB" dirty="0" smtClean="0"/>
              <a:t>Academics and stakeholders</a:t>
            </a:r>
          </a:p>
          <a:p>
            <a:r>
              <a:rPr lang="en-GB" dirty="0" smtClean="0"/>
              <a:t>Mix: Demographics and tech base, but focus on organising principle</a:t>
            </a:r>
          </a:p>
          <a:p>
            <a:r>
              <a:rPr lang="en-GB" dirty="0" smtClean="0"/>
              <a:t>3 persons, three scenarios</a:t>
            </a:r>
          </a:p>
          <a:p>
            <a:r>
              <a:rPr lang="en-GB" dirty="0" smtClean="0"/>
              <a:t>No «favourite» scenario</a:t>
            </a:r>
            <a:endParaRPr lang="en-GB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7229" y="1844675"/>
            <a:ext cx="2640542" cy="3960813"/>
          </a:xfrm>
        </p:spPr>
      </p:pic>
    </p:spTree>
    <p:extLst>
      <p:ext uri="{BB962C8B-B14F-4D97-AF65-F5344CB8AC3E}">
        <p14:creationId xmlns:p14="http://schemas.microsoft.com/office/powerpoint/2010/main" xmlns="" val="96029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Workshop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sz="2400" dirty="0" smtClean="0"/>
              <a:t>3 </a:t>
            </a:r>
            <a:r>
              <a:rPr lang="nb-NO" sz="2400" dirty="0" err="1" smtClean="0"/>
              <a:t>cities</a:t>
            </a:r>
            <a:endParaRPr lang="nb-NO" sz="2400" dirty="0" smtClean="0"/>
          </a:p>
          <a:p>
            <a:r>
              <a:rPr lang="nb-NO" sz="2400" dirty="0" smtClean="0"/>
              <a:t>Experts and stakeholders</a:t>
            </a:r>
          </a:p>
          <a:p>
            <a:r>
              <a:rPr lang="nb-NO" sz="2400" dirty="0" err="1" smtClean="0"/>
              <a:t>Assessing</a:t>
            </a:r>
            <a:r>
              <a:rPr lang="nb-NO" sz="2400" dirty="0" smtClean="0"/>
              <a:t> and </a:t>
            </a:r>
            <a:r>
              <a:rPr lang="nb-NO" sz="2400" dirty="0" err="1" smtClean="0"/>
              <a:t>voting</a:t>
            </a:r>
            <a:endParaRPr lang="nb-NO" sz="2400" dirty="0" smtClean="0"/>
          </a:p>
          <a:p>
            <a:r>
              <a:rPr lang="nb-NO" sz="2400" dirty="0" smtClean="0"/>
              <a:t>Media </a:t>
            </a:r>
            <a:r>
              <a:rPr lang="nb-NO" sz="2400" dirty="0" err="1" smtClean="0"/>
              <a:t>communication</a:t>
            </a:r>
            <a:endParaRPr lang="nb-NO" sz="2400" dirty="0" smtClean="0"/>
          </a:p>
          <a:p>
            <a:r>
              <a:rPr lang="nb-NO" sz="2400" dirty="0" err="1" smtClean="0"/>
              <a:t>Next</a:t>
            </a:r>
            <a:r>
              <a:rPr lang="nb-NO" sz="2400" dirty="0" smtClean="0"/>
              <a:t> </a:t>
            </a:r>
            <a:r>
              <a:rPr lang="nb-NO" sz="2400" dirty="0" err="1" smtClean="0"/>
              <a:t>phase</a:t>
            </a:r>
            <a:r>
              <a:rPr lang="nb-NO" sz="2400" dirty="0" smtClean="0"/>
              <a:t>: Expert </a:t>
            </a:r>
            <a:r>
              <a:rPr lang="nb-NO" sz="2400" dirty="0" err="1" smtClean="0"/>
              <a:t>group</a:t>
            </a:r>
            <a:r>
              <a:rPr lang="nb-NO" sz="2400" dirty="0" smtClean="0"/>
              <a:t> makes </a:t>
            </a:r>
            <a:r>
              <a:rPr lang="nb-NO" sz="2400" dirty="0" err="1" smtClean="0"/>
              <a:t>own</a:t>
            </a:r>
            <a:r>
              <a:rPr lang="nb-NO" sz="2400" dirty="0" smtClean="0"/>
              <a:t> report</a:t>
            </a:r>
          </a:p>
          <a:p>
            <a:r>
              <a:rPr lang="nb-NO" sz="2400" dirty="0" smtClean="0"/>
              <a:t>Presentation to </a:t>
            </a:r>
            <a:r>
              <a:rPr lang="nb-NO" sz="2400" dirty="0" err="1" smtClean="0"/>
              <a:t>parliament</a:t>
            </a:r>
            <a:endParaRPr lang="nb-NO" sz="2400" dirty="0" smtClean="0"/>
          </a:p>
          <a:p>
            <a:r>
              <a:rPr lang="nb-NO" sz="2400" smtClean="0"/>
              <a:t>100 + intros</a:t>
            </a:r>
            <a:endParaRPr lang="nb-NO" sz="2400" dirty="0" smtClean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478339"/>
            <a:ext cx="4038600" cy="2693485"/>
          </a:xfrm>
        </p:spPr>
      </p:pic>
    </p:spTree>
    <p:extLst>
      <p:ext uri="{BB962C8B-B14F-4D97-AF65-F5344CB8AC3E}">
        <p14:creationId xmlns:p14="http://schemas.microsoft.com/office/powerpoint/2010/main" xmlns="" val="512058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03 Informasjon og media\Bilder\Bilder 2009\Lansering Fremtidens alderdom_04.02.09 (Foto Stian Lysberg Solum)\_MG_24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204697" cy="480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:\03 Informasjon og media\Bilder\Bilder 2009\Lansering Fremtidens alderdom_04.02.09 (Foto Stian Lysberg Solum)\_MG_25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7191424" cy="479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5805"/>
            <a:ext cx="4278910" cy="637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942" y="188640"/>
            <a:ext cx="8085474" cy="6631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25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03 Informasjon og media\Grafisk profil\TR Grafiske elementer\Grafiske elementer til årsrapport\Illustrasjon fra Sissel Sandve august -07\Nytt bil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7272808" cy="657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/>
          <p:cNvSpPr/>
          <p:nvPr/>
        </p:nvSpPr>
        <p:spPr>
          <a:xfrm>
            <a:off x="3131840" y="1772816"/>
            <a:ext cx="2016224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46821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03 Informasjon og media\Grafisk profil\TR Grafiske elementer\Grafiske elementer til årsrapport\Illustrasjon fra Sissel Sandve august -07\Nytt bil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974"/>
            <a:ext cx="7272808" cy="657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/>
          <p:cNvSpPr/>
          <p:nvPr/>
        </p:nvSpPr>
        <p:spPr>
          <a:xfrm>
            <a:off x="3131840" y="2636912"/>
            <a:ext cx="2592288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Ellipse 3"/>
          <p:cNvSpPr/>
          <p:nvPr/>
        </p:nvSpPr>
        <p:spPr>
          <a:xfrm rot="5589865">
            <a:off x="370986" y="2005089"/>
            <a:ext cx="3512799" cy="15439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Ellipse 4"/>
          <p:cNvSpPr/>
          <p:nvPr/>
        </p:nvSpPr>
        <p:spPr>
          <a:xfrm rot="4999938">
            <a:off x="4891529" y="2059042"/>
            <a:ext cx="3616919" cy="1542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423305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1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7D83E6-E6C0-4C95-87B7-3B7991CE556A}" type="slidenum">
              <a:rPr lang="en-GB"/>
              <a:pPr/>
              <a:t>5</a:t>
            </a:fld>
            <a:r>
              <a:rPr lang="en-GB"/>
              <a:t> av 30</a:t>
            </a: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92" y="177790"/>
            <a:ext cx="4308085" cy="60365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8782" y="365228"/>
            <a:ext cx="4330135" cy="61151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2423" y="552665"/>
            <a:ext cx="4208858" cy="605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1330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Making</a:t>
            </a:r>
            <a:r>
              <a:rPr lang="nb-NO" dirty="0" smtClean="0"/>
              <a:t> TA – </a:t>
            </a:r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key</a:t>
            </a:r>
            <a:r>
              <a:rPr lang="nb-NO" dirty="0" smtClean="0"/>
              <a:t> elements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What is the relation to parliament?</a:t>
            </a:r>
          </a:p>
          <a:p>
            <a:r>
              <a:rPr lang="en-GB" sz="2800" dirty="0" smtClean="0"/>
              <a:t>What is the main purpose?</a:t>
            </a:r>
          </a:p>
          <a:p>
            <a:r>
              <a:rPr lang="en-GB" sz="2800" dirty="0" smtClean="0"/>
              <a:t>How is the input produced?</a:t>
            </a:r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1488619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linje 4"/>
          <p:cNvCxnSpPr/>
          <p:nvPr/>
        </p:nvCxnSpPr>
        <p:spPr>
          <a:xfrm>
            <a:off x="4080325" y="836712"/>
            <a:ext cx="36004" cy="50405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linje 5"/>
          <p:cNvCxnSpPr/>
          <p:nvPr/>
        </p:nvCxnSpPr>
        <p:spPr>
          <a:xfrm flipH="1">
            <a:off x="1772072" y="3212976"/>
            <a:ext cx="48881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Sylinder 8"/>
          <p:cNvSpPr txBox="1"/>
          <p:nvPr/>
        </p:nvSpPr>
        <p:spPr>
          <a:xfrm>
            <a:off x="305260" y="467380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Parliamentary </a:t>
            </a:r>
            <a:r>
              <a:rPr lang="nb-NO" sz="1600" dirty="0" err="1" smtClean="0"/>
              <a:t>committees</a:t>
            </a:r>
            <a:endParaRPr lang="nb-NO" sz="16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5544905" y="5556135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err="1" smtClean="0"/>
              <a:t>Independent</a:t>
            </a:r>
            <a:r>
              <a:rPr lang="nb-NO" sz="1600" dirty="0" smtClean="0"/>
              <a:t> </a:t>
            </a:r>
            <a:r>
              <a:rPr lang="nb-NO" sz="1600" dirty="0" err="1" smtClean="0"/>
              <a:t>institutes</a:t>
            </a:r>
            <a:endParaRPr lang="nb-NO" sz="1600" dirty="0"/>
          </a:p>
        </p:txBody>
      </p:sp>
      <p:grpSp>
        <p:nvGrpSpPr>
          <p:cNvPr id="31" name="Gruppe 30"/>
          <p:cNvGrpSpPr/>
          <p:nvPr/>
        </p:nvGrpSpPr>
        <p:grpSpPr>
          <a:xfrm>
            <a:off x="2164792" y="1161401"/>
            <a:ext cx="875645" cy="288000"/>
            <a:chOff x="2112179" y="1161401"/>
            <a:chExt cx="875645" cy="288000"/>
          </a:xfrm>
        </p:grpSpPr>
        <p:pic>
          <p:nvPicPr>
            <p:cNvPr id="13" name="Bild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12179" y="1161401"/>
              <a:ext cx="432000" cy="288000"/>
            </a:xfrm>
            <a:prstGeom prst="rect">
              <a:avLst/>
            </a:prstGeom>
          </p:spPr>
        </p:pic>
        <p:sp>
          <p:nvSpPr>
            <p:cNvPr id="28" name="TekstSylinder 27"/>
            <p:cNvSpPr txBox="1"/>
            <p:nvPr/>
          </p:nvSpPr>
          <p:spPr>
            <a:xfrm>
              <a:off x="2539484" y="1166555"/>
              <a:ext cx="4483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b="1" dirty="0" smtClean="0"/>
                <a:t>GR</a:t>
              </a:r>
              <a:endParaRPr lang="nb-NO" sz="1000" b="1" dirty="0"/>
            </a:p>
          </p:txBody>
        </p:sp>
      </p:grpSp>
      <p:grpSp>
        <p:nvGrpSpPr>
          <p:cNvPr id="30" name="Gruppe 29"/>
          <p:cNvGrpSpPr/>
          <p:nvPr/>
        </p:nvGrpSpPr>
        <p:grpSpPr>
          <a:xfrm>
            <a:off x="1240237" y="1179109"/>
            <a:ext cx="896433" cy="288000"/>
            <a:chOff x="1339802" y="1179109"/>
            <a:chExt cx="896433" cy="288000"/>
          </a:xfrm>
        </p:grpSpPr>
        <p:pic>
          <p:nvPicPr>
            <p:cNvPr id="20" name="Bild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39802" y="1179109"/>
              <a:ext cx="432270" cy="288000"/>
            </a:xfrm>
            <a:prstGeom prst="rect">
              <a:avLst/>
            </a:prstGeom>
          </p:spPr>
        </p:pic>
        <p:sp>
          <p:nvSpPr>
            <p:cNvPr id="29" name="TekstSylinder 28"/>
            <p:cNvSpPr txBox="1"/>
            <p:nvPr/>
          </p:nvSpPr>
          <p:spPr>
            <a:xfrm>
              <a:off x="1787895" y="1210071"/>
              <a:ext cx="4483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b="1" dirty="0" smtClean="0"/>
                <a:t>FR</a:t>
              </a:r>
              <a:endParaRPr lang="nb-NO" sz="1000" b="1" dirty="0"/>
            </a:p>
          </p:txBody>
        </p:sp>
      </p:grpSp>
      <p:grpSp>
        <p:nvGrpSpPr>
          <p:cNvPr id="33" name="Gruppe 32"/>
          <p:cNvGrpSpPr/>
          <p:nvPr/>
        </p:nvGrpSpPr>
        <p:grpSpPr>
          <a:xfrm>
            <a:off x="1240237" y="1596220"/>
            <a:ext cx="912119" cy="288000"/>
            <a:chOff x="1355625" y="1596220"/>
            <a:chExt cx="912119" cy="288000"/>
          </a:xfrm>
        </p:grpSpPr>
        <p:pic>
          <p:nvPicPr>
            <p:cNvPr id="22" name="Bild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55625" y="1596220"/>
              <a:ext cx="432270" cy="288000"/>
            </a:xfrm>
            <a:prstGeom prst="rect">
              <a:avLst/>
            </a:prstGeom>
          </p:spPr>
        </p:pic>
        <p:sp>
          <p:nvSpPr>
            <p:cNvPr id="32" name="TekstSylinder 31"/>
            <p:cNvSpPr txBox="1"/>
            <p:nvPr/>
          </p:nvSpPr>
          <p:spPr>
            <a:xfrm>
              <a:off x="1819404" y="1635889"/>
              <a:ext cx="4483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b="1" dirty="0" smtClean="0"/>
                <a:t>IT</a:t>
              </a:r>
              <a:endParaRPr lang="nb-NO" sz="1000" b="1" dirty="0"/>
            </a:p>
          </p:txBody>
        </p:sp>
      </p:grpSp>
      <p:grpSp>
        <p:nvGrpSpPr>
          <p:cNvPr id="41" name="Gruppe 40"/>
          <p:cNvGrpSpPr/>
          <p:nvPr/>
        </p:nvGrpSpPr>
        <p:grpSpPr>
          <a:xfrm>
            <a:off x="2776385" y="2290000"/>
            <a:ext cx="842851" cy="288518"/>
            <a:chOff x="2776385" y="2290000"/>
            <a:chExt cx="842851" cy="288518"/>
          </a:xfrm>
        </p:grpSpPr>
        <p:pic>
          <p:nvPicPr>
            <p:cNvPr id="18" name="Bild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76385" y="2290000"/>
              <a:ext cx="432270" cy="288000"/>
            </a:xfrm>
            <a:prstGeom prst="rect">
              <a:avLst/>
            </a:prstGeom>
          </p:spPr>
        </p:pic>
        <p:sp>
          <p:nvSpPr>
            <p:cNvPr id="34" name="TekstSylinder 33"/>
            <p:cNvSpPr txBox="1"/>
            <p:nvPr/>
          </p:nvSpPr>
          <p:spPr>
            <a:xfrm>
              <a:off x="3170896" y="2332297"/>
              <a:ext cx="4483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b="1" dirty="0" smtClean="0"/>
                <a:t>EP</a:t>
              </a:r>
              <a:endParaRPr lang="nb-NO" sz="1000" b="1" dirty="0"/>
            </a:p>
          </p:txBody>
        </p:sp>
      </p:grpSp>
      <p:grpSp>
        <p:nvGrpSpPr>
          <p:cNvPr id="39" name="Gruppe 38"/>
          <p:cNvGrpSpPr/>
          <p:nvPr/>
        </p:nvGrpSpPr>
        <p:grpSpPr>
          <a:xfrm>
            <a:off x="2118000" y="1615000"/>
            <a:ext cx="911303" cy="288000"/>
            <a:chOff x="2065387" y="1615000"/>
            <a:chExt cx="911303" cy="288000"/>
          </a:xfrm>
        </p:grpSpPr>
        <p:pic>
          <p:nvPicPr>
            <p:cNvPr id="19" name="Bild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65387" y="1615000"/>
              <a:ext cx="471166" cy="288000"/>
            </a:xfrm>
            <a:prstGeom prst="rect">
              <a:avLst/>
            </a:prstGeom>
          </p:spPr>
        </p:pic>
        <p:sp>
          <p:nvSpPr>
            <p:cNvPr id="35" name="TekstSylinder 34"/>
            <p:cNvSpPr txBox="1"/>
            <p:nvPr/>
          </p:nvSpPr>
          <p:spPr>
            <a:xfrm>
              <a:off x="2528350" y="1637999"/>
              <a:ext cx="4483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b="1" dirty="0" smtClean="0"/>
                <a:t>FI</a:t>
              </a:r>
              <a:endParaRPr lang="nb-NO" sz="1000" b="1" dirty="0"/>
            </a:p>
          </p:txBody>
        </p:sp>
      </p:grpSp>
      <p:grpSp>
        <p:nvGrpSpPr>
          <p:cNvPr id="40" name="Gruppe 39"/>
          <p:cNvGrpSpPr/>
          <p:nvPr/>
        </p:nvGrpSpPr>
        <p:grpSpPr>
          <a:xfrm>
            <a:off x="1895993" y="2290518"/>
            <a:ext cx="909140" cy="288000"/>
            <a:chOff x="2051720" y="2290000"/>
            <a:chExt cx="909140" cy="288000"/>
          </a:xfrm>
        </p:grpSpPr>
        <p:pic>
          <p:nvPicPr>
            <p:cNvPr id="24" name="Bild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1720" y="2290000"/>
              <a:ext cx="460800" cy="288000"/>
            </a:xfrm>
            <a:prstGeom prst="rect">
              <a:avLst/>
            </a:prstGeom>
          </p:spPr>
        </p:pic>
        <p:sp>
          <p:nvSpPr>
            <p:cNvPr id="36" name="TekstSylinder 35"/>
            <p:cNvSpPr txBox="1"/>
            <p:nvPr/>
          </p:nvSpPr>
          <p:spPr>
            <a:xfrm>
              <a:off x="2512520" y="2331779"/>
              <a:ext cx="4483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b="1" dirty="0" smtClean="0"/>
                <a:t>SE</a:t>
              </a:r>
              <a:endParaRPr lang="nb-NO" sz="1000" b="1" dirty="0"/>
            </a:p>
          </p:txBody>
        </p:sp>
      </p:grpSp>
      <p:grpSp>
        <p:nvGrpSpPr>
          <p:cNvPr id="42" name="Gruppe 41"/>
          <p:cNvGrpSpPr/>
          <p:nvPr/>
        </p:nvGrpSpPr>
        <p:grpSpPr>
          <a:xfrm>
            <a:off x="1882185" y="2720889"/>
            <a:ext cx="997213" cy="288000"/>
            <a:chOff x="1968180" y="2708920"/>
            <a:chExt cx="997213" cy="288000"/>
          </a:xfrm>
        </p:grpSpPr>
        <p:pic>
          <p:nvPicPr>
            <p:cNvPr id="26" name="Bilde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68180" y="2708920"/>
              <a:ext cx="575999" cy="288000"/>
            </a:xfrm>
            <a:prstGeom prst="rect">
              <a:avLst/>
            </a:prstGeom>
          </p:spPr>
        </p:pic>
        <p:sp>
          <p:nvSpPr>
            <p:cNvPr id="37" name="TekstSylinder 36"/>
            <p:cNvSpPr txBox="1"/>
            <p:nvPr/>
          </p:nvSpPr>
          <p:spPr>
            <a:xfrm>
              <a:off x="2517053" y="2720889"/>
              <a:ext cx="4483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dirty="0" smtClean="0"/>
                <a:t>UK</a:t>
              </a:r>
              <a:endParaRPr lang="nb-NO" sz="1000" dirty="0"/>
            </a:p>
          </p:txBody>
        </p:sp>
      </p:grpSp>
      <p:grpSp>
        <p:nvGrpSpPr>
          <p:cNvPr id="43" name="Gruppe 42"/>
          <p:cNvGrpSpPr/>
          <p:nvPr/>
        </p:nvGrpSpPr>
        <p:grpSpPr>
          <a:xfrm>
            <a:off x="2776385" y="2708920"/>
            <a:ext cx="880610" cy="288000"/>
            <a:chOff x="2776385" y="2708920"/>
            <a:chExt cx="880610" cy="288000"/>
          </a:xfrm>
        </p:grpSpPr>
        <p:pic>
          <p:nvPicPr>
            <p:cNvPr id="17" name="Bilde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76385" y="2708920"/>
              <a:ext cx="432270" cy="288000"/>
            </a:xfrm>
            <a:prstGeom prst="rect">
              <a:avLst/>
            </a:prstGeom>
          </p:spPr>
        </p:pic>
        <p:sp>
          <p:nvSpPr>
            <p:cNvPr id="38" name="TekstSylinder 37"/>
            <p:cNvSpPr txBox="1"/>
            <p:nvPr/>
          </p:nvSpPr>
          <p:spPr>
            <a:xfrm>
              <a:off x="3208655" y="2708920"/>
              <a:ext cx="4483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dirty="0" smtClean="0"/>
                <a:t>CAT</a:t>
              </a:r>
              <a:endParaRPr lang="nb-NO" sz="1000" dirty="0"/>
            </a:p>
          </p:txBody>
        </p:sp>
      </p:grpSp>
      <p:grpSp>
        <p:nvGrpSpPr>
          <p:cNvPr id="45" name="Gruppe 44"/>
          <p:cNvGrpSpPr/>
          <p:nvPr/>
        </p:nvGrpSpPr>
        <p:grpSpPr>
          <a:xfrm>
            <a:off x="1067021" y="4005048"/>
            <a:ext cx="1045158" cy="288000"/>
            <a:chOff x="1067021" y="4005048"/>
            <a:chExt cx="1045158" cy="288000"/>
          </a:xfrm>
        </p:grpSpPr>
        <p:pic>
          <p:nvPicPr>
            <p:cNvPr id="27" name="Bilde 2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67021" y="4005048"/>
              <a:ext cx="547269" cy="288000"/>
            </a:xfrm>
            <a:prstGeom prst="rect">
              <a:avLst/>
            </a:prstGeom>
          </p:spPr>
        </p:pic>
        <p:sp>
          <p:nvSpPr>
            <p:cNvPr id="44" name="TekstSylinder 43"/>
            <p:cNvSpPr txBox="1"/>
            <p:nvPr/>
          </p:nvSpPr>
          <p:spPr>
            <a:xfrm>
              <a:off x="1617047" y="4025937"/>
              <a:ext cx="4951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b="1" dirty="0" smtClean="0"/>
                <a:t>USA</a:t>
              </a:r>
              <a:endParaRPr lang="nb-NO" sz="1000" b="1" dirty="0"/>
            </a:p>
          </p:txBody>
        </p:sp>
      </p:grpSp>
      <p:grpSp>
        <p:nvGrpSpPr>
          <p:cNvPr id="47" name="Gruppe 46"/>
          <p:cNvGrpSpPr/>
          <p:nvPr/>
        </p:nvGrpSpPr>
        <p:grpSpPr>
          <a:xfrm>
            <a:off x="2512520" y="3360992"/>
            <a:ext cx="928340" cy="288000"/>
            <a:chOff x="2512520" y="3360992"/>
            <a:chExt cx="928340" cy="288000"/>
          </a:xfrm>
        </p:grpSpPr>
        <p:pic>
          <p:nvPicPr>
            <p:cNvPr id="21" name="Bilde 2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12520" y="3360992"/>
              <a:ext cx="480000" cy="288000"/>
            </a:xfrm>
            <a:prstGeom prst="rect">
              <a:avLst/>
            </a:prstGeom>
          </p:spPr>
        </p:pic>
        <p:sp>
          <p:nvSpPr>
            <p:cNvPr id="46" name="TekstSylinder 45"/>
            <p:cNvSpPr txBox="1"/>
            <p:nvPr/>
          </p:nvSpPr>
          <p:spPr>
            <a:xfrm>
              <a:off x="2992520" y="3381881"/>
              <a:ext cx="4483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b="1" dirty="0" smtClean="0"/>
                <a:t>DE</a:t>
              </a:r>
              <a:endParaRPr lang="nb-NO" sz="1000" b="1" dirty="0"/>
            </a:p>
          </p:txBody>
        </p:sp>
      </p:grpSp>
      <p:grpSp>
        <p:nvGrpSpPr>
          <p:cNvPr id="51" name="Gruppe 50"/>
          <p:cNvGrpSpPr/>
          <p:nvPr/>
        </p:nvGrpSpPr>
        <p:grpSpPr>
          <a:xfrm>
            <a:off x="4160099" y="5458302"/>
            <a:ext cx="880610" cy="288000"/>
            <a:chOff x="2467667" y="4869160"/>
            <a:chExt cx="880610" cy="288000"/>
          </a:xfrm>
        </p:grpSpPr>
        <p:pic>
          <p:nvPicPr>
            <p:cNvPr id="16" name="Bilde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67667" y="4869160"/>
              <a:ext cx="432270" cy="288000"/>
            </a:xfrm>
            <a:prstGeom prst="rect">
              <a:avLst/>
            </a:prstGeom>
          </p:spPr>
        </p:pic>
        <p:sp>
          <p:nvSpPr>
            <p:cNvPr id="48" name="TekstSylinder 47"/>
            <p:cNvSpPr txBox="1"/>
            <p:nvPr/>
          </p:nvSpPr>
          <p:spPr>
            <a:xfrm>
              <a:off x="2899937" y="4890049"/>
              <a:ext cx="4483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b="1" dirty="0" smtClean="0"/>
                <a:t>AT</a:t>
              </a:r>
              <a:endParaRPr lang="nb-NO" sz="1000" b="1" dirty="0"/>
            </a:p>
          </p:txBody>
        </p:sp>
      </p:grpSp>
      <p:grpSp>
        <p:nvGrpSpPr>
          <p:cNvPr id="50" name="Gruppe 49"/>
          <p:cNvGrpSpPr/>
          <p:nvPr/>
        </p:nvGrpSpPr>
        <p:grpSpPr>
          <a:xfrm>
            <a:off x="5374120" y="3098357"/>
            <a:ext cx="891394" cy="288000"/>
            <a:chOff x="5152593" y="3379853"/>
            <a:chExt cx="891394" cy="288000"/>
          </a:xfrm>
        </p:grpSpPr>
        <p:pic>
          <p:nvPicPr>
            <p:cNvPr id="15" name="Bilde 1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52593" y="3379853"/>
              <a:ext cx="432000" cy="288000"/>
            </a:xfrm>
            <a:prstGeom prst="rect">
              <a:avLst/>
            </a:prstGeom>
          </p:spPr>
        </p:pic>
        <p:sp>
          <p:nvSpPr>
            <p:cNvPr id="49" name="TekstSylinder 48"/>
            <p:cNvSpPr txBox="1"/>
            <p:nvPr/>
          </p:nvSpPr>
          <p:spPr>
            <a:xfrm>
              <a:off x="5595647" y="3406882"/>
              <a:ext cx="4483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b="1" dirty="0" smtClean="0"/>
                <a:t>FL</a:t>
              </a:r>
              <a:endParaRPr lang="nb-NO" sz="1000" b="1" dirty="0"/>
            </a:p>
          </p:txBody>
        </p:sp>
      </p:grpSp>
      <p:grpSp>
        <p:nvGrpSpPr>
          <p:cNvPr id="53" name="Gruppe 52"/>
          <p:cNvGrpSpPr/>
          <p:nvPr/>
        </p:nvGrpSpPr>
        <p:grpSpPr>
          <a:xfrm>
            <a:off x="4666135" y="4293096"/>
            <a:ext cx="858261" cy="288000"/>
            <a:chOff x="4666135" y="4293096"/>
            <a:chExt cx="858261" cy="288000"/>
          </a:xfrm>
        </p:grpSpPr>
        <p:pic>
          <p:nvPicPr>
            <p:cNvPr id="25" name="Bilde 2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66135" y="4293096"/>
              <a:ext cx="432270" cy="288000"/>
            </a:xfrm>
            <a:prstGeom prst="rect">
              <a:avLst/>
            </a:prstGeom>
          </p:spPr>
        </p:pic>
        <p:sp>
          <p:nvSpPr>
            <p:cNvPr id="52" name="TekstSylinder 51"/>
            <p:cNvSpPr txBox="1"/>
            <p:nvPr/>
          </p:nvSpPr>
          <p:spPr>
            <a:xfrm>
              <a:off x="5076056" y="4313985"/>
              <a:ext cx="4483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b="1" dirty="0" smtClean="0"/>
                <a:t>NL</a:t>
              </a:r>
              <a:endParaRPr lang="nb-NO" sz="1000" b="1" dirty="0"/>
            </a:p>
          </p:txBody>
        </p:sp>
      </p:grpSp>
      <p:grpSp>
        <p:nvGrpSpPr>
          <p:cNvPr id="55" name="Gruppe 54"/>
          <p:cNvGrpSpPr/>
          <p:nvPr/>
        </p:nvGrpSpPr>
        <p:grpSpPr>
          <a:xfrm>
            <a:off x="6956465" y="5191191"/>
            <a:ext cx="841937" cy="288000"/>
            <a:chOff x="5796136" y="3861048"/>
            <a:chExt cx="841937" cy="288000"/>
          </a:xfrm>
        </p:grpSpPr>
        <p:pic>
          <p:nvPicPr>
            <p:cNvPr id="12" name="Bilde 1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796136" y="3861048"/>
              <a:ext cx="380571" cy="288000"/>
            </a:xfrm>
            <a:prstGeom prst="rect">
              <a:avLst/>
            </a:prstGeom>
          </p:spPr>
        </p:pic>
        <p:sp>
          <p:nvSpPr>
            <p:cNvPr id="54" name="TekstSylinder 53"/>
            <p:cNvSpPr txBox="1"/>
            <p:nvPr/>
          </p:nvSpPr>
          <p:spPr>
            <a:xfrm>
              <a:off x="6189733" y="3881937"/>
              <a:ext cx="4483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b="1" dirty="0" smtClean="0"/>
                <a:t>DK</a:t>
              </a:r>
              <a:endParaRPr lang="nb-NO" sz="1000" b="1" dirty="0"/>
            </a:p>
          </p:txBody>
        </p:sp>
      </p:grpSp>
      <p:grpSp>
        <p:nvGrpSpPr>
          <p:cNvPr id="58" name="Gruppe 57"/>
          <p:cNvGrpSpPr/>
          <p:nvPr/>
        </p:nvGrpSpPr>
        <p:grpSpPr>
          <a:xfrm>
            <a:off x="6251861" y="4005096"/>
            <a:ext cx="848561" cy="288000"/>
            <a:chOff x="5819817" y="4293096"/>
            <a:chExt cx="848561" cy="288000"/>
          </a:xfrm>
        </p:grpSpPr>
        <p:pic>
          <p:nvPicPr>
            <p:cNvPr id="23" name="Bilde 2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819817" y="4293096"/>
              <a:ext cx="395876" cy="288000"/>
            </a:xfrm>
            <a:prstGeom prst="rect">
              <a:avLst/>
            </a:prstGeom>
          </p:spPr>
        </p:pic>
        <p:sp>
          <p:nvSpPr>
            <p:cNvPr id="56" name="TekstSylinder 55"/>
            <p:cNvSpPr txBox="1"/>
            <p:nvPr/>
          </p:nvSpPr>
          <p:spPr>
            <a:xfrm>
              <a:off x="6220038" y="4312631"/>
              <a:ext cx="4483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b="1" dirty="0" smtClean="0"/>
                <a:t>NO</a:t>
              </a:r>
              <a:endParaRPr lang="nb-NO" sz="1000" b="1" dirty="0"/>
            </a:p>
          </p:txBody>
        </p:sp>
      </p:grpSp>
      <p:grpSp>
        <p:nvGrpSpPr>
          <p:cNvPr id="60" name="Gruppe 59"/>
          <p:cNvGrpSpPr/>
          <p:nvPr/>
        </p:nvGrpSpPr>
        <p:grpSpPr>
          <a:xfrm>
            <a:off x="4362065" y="3104496"/>
            <a:ext cx="736340" cy="288000"/>
            <a:chOff x="4691951" y="3840158"/>
            <a:chExt cx="736340" cy="288000"/>
          </a:xfrm>
        </p:grpSpPr>
        <p:pic>
          <p:nvPicPr>
            <p:cNvPr id="14" name="Bilde 1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91951" y="3840158"/>
              <a:ext cx="288000" cy="288000"/>
            </a:xfrm>
            <a:prstGeom prst="rect">
              <a:avLst/>
            </a:prstGeom>
          </p:spPr>
        </p:pic>
        <p:sp>
          <p:nvSpPr>
            <p:cNvPr id="59" name="TekstSylinder 58"/>
            <p:cNvSpPr txBox="1"/>
            <p:nvPr/>
          </p:nvSpPr>
          <p:spPr>
            <a:xfrm>
              <a:off x="4979951" y="3881936"/>
              <a:ext cx="4483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b="1" dirty="0" smtClean="0"/>
                <a:t>CH</a:t>
              </a:r>
              <a:endParaRPr lang="nb-NO" sz="1000" b="1" dirty="0"/>
            </a:p>
          </p:txBody>
        </p:sp>
      </p:grpSp>
      <p:sp>
        <p:nvSpPr>
          <p:cNvPr id="61" name="TekstSylinder 60"/>
          <p:cNvSpPr txBox="1"/>
          <p:nvPr/>
        </p:nvSpPr>
        <p:spPr>
          <a:xfrm>
            <a:off x="922345" y="4834604"/>
            <a:ext cx="1184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Parliamentary </a:t>
            </a:r>
          </a:p>
          <a:p>
            <a:r>
              <a:rPr lang="nb-NO" sz="1200" dirty="0" err="1" smtClean="0"/>
              <a:t>offices</a:t>
            </a:r>
            <a:r>
              <a:rPr lang="nb-NO" sz="1200" dirty="0" smtClean="0"/>
              <a:t>/units</a:t>
            </a:r>
            <a:endParaRPr lang="nb-NO" sz="1200" dirty="0"/>
          </a:p>
        </p:txBody>
      </p:sp>
      <p:sp>
        <p:nvSpPr>
          <p:cNvPr id="62" name="TekstSylinder 61"/>
          <p:cNvSpPr txBox="1"/>
          <p:nvPr/>
        </p:nvSpPr>
        <p:spPr>
          <a:xfrm>
            <a:off x="3418642" y="505707"/>
            <a:ext cx="1430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Inside Parliament</a:t>
            </a:r>
            <a:endParaRPr lang="nb-NO" sz="1200" dirty="0"/>
          </a:p>
        </p:txBody>
      </p:sp>
      <p:sp>
        <p:nvSpPr>
          <p:cNvPr id="63" name="TekstSylinder 62"/>
          <p:cNvSpPr txBox="1"/>
          <p:nvPr/>
        </p:nvSpPr>
        <p:spPr>
          <a:xfrm>
            <a:off x="6716259" y="2916555"/>
            <a:ext cx="2427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 smtClean="0"/>
              <a:t>Inform</a:t>
            </a:r>
            <a:r>
              <a:rPr lang="nb-NO" sz="1200" dirty="0" smtClean="0"/>
              <a:t> Parliament and </a:t>
            </a:r>
          </a:p>
          <a:p>
            <a:r>
              <a:rPr lang="nb-NO" sz="1200" i="1" dirty="0" smtClean="0"/>
              <a:t>and</a:t>
            </a:r>
            <a:r>
              <a:rPr lang="nb-NO" sz="1200" dirty="0" smtClean="0"/>
              <a:t> </a:t>
            </a:r>
            <a:r>
              <a:rPr lang="nb-NO" sz="1200" dirty="0" err="1" smtClean="0"/>
              <a:t>stimulate</a:t>
            </a:r>
            <a:r>
              <a:rPr lang="nb-NO" sz="1200" dirty="0" smtClean="0"/>
              <a:t> </a:t>
            </a:r>
            <a:r>
              <a:rPr lang="nb-NO" sz="1200" dirty="0" err="1" smtClean="0"/>
              <a:t>societal</a:t>
            </a:r>
            <a:r>
              <a:rPr lang="nb-NO" sz="1200" dirty="0" smtClean="0"/>
              <a:t> </a:t>
            </a:r>
            <a:r>
              <a:rPr lang="nb-NO" sz="1200" dirty="0" err="1" smtClean="0"/>
              <a:t>debate</a:t>
            </a:r>
            <a:endParaRPr lang="nb-NO" sz="1200" dirty="0"/>
          </a:p>
        </p:txBody>
      </p:sp>
      <p:sp>
        <p:nvSpPr>
          <p:cNvPr id="64" name="TekstSylinder 63"/>
          <p:cNvSpPr txBox="1"/>
          <p:nvPr/>
        </p:nvSpPr>
        <p:spPr>
          <a:xfrm>
            <a:off x="3368472" y="5805264"/>
            <a:ext cx="1809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 smtClean="0"/>
              <a:t>Outside</a:t>
            </a:r>
            <a:r>
              <a:rPr lang="nb-NO" dirty="0" smtClean="0"/>
              <a:t> </a:t>
            </a:r>
            <a:r>
              <a:rPr lang="nb-NO" sz="1200" dirty="0" smtClean="0"/>
              <a:t>Parliament</a:t>
            </a:r>
            <a:endParaRPr lang="nb-NO" sz="1200" dirty="0"/>
          </a:p>
        </p:txBody>
      </p:sp>
      <p:sp>
        <p:nvSpPr>
          <p:cNvPr id="65" name="TekstSylinder 64"/>
          <p:cNvSpPr txBox="1"/>
          <p:nvPr/>
        </p:nvSpPr>
        <p:spPr>
          <a:xfrm>
            <a:off x="302927" y="3083993"/>
            <a:ext cx="1776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 smtClean="0"/>
              <a:t>Inform</a:t>
            </a:r>
            <a:r>
              <a:rPr lang="nb-NO" sz="1200" dirty="0" smtClean="0"/>
              <a:t> Parliament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xmlns="" val="94218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linje 4"/>
          <p:cNvCxnSpPr/>
          <p:nvPr/>
        </p:nvCxnSpPr>
        <p:spPr>
          <a:xfrm>
            <a:off x="1331640" y="1052736"/>
            <a:ext cx="0" cy="446449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/>
          <p:cNvCxnSpPr/>
          <p:nvPr/>
        </p:nvCxnSpPr>
        <p:spPr>
          <a:xfrm>
            <a:off x="1331640" y="5517232"/>
            <a:ext cx="5040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/>
          <p:nvPr/>
        </p:nvCxnSpPr>
        <p:spPr>
          <a:xfrm>
            <a:off x="899592" y="4077072"/>
            <a:ext cx="55446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/>
        </p:nvCxnSpPr>
        <p:spPr>
          <a:xfrm>
            <a:off x="899592" y="2420888"/>
            <a:ext cx="55446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/>
        </p:nvCxnSpPr>
        <p:spPr>
          <a:xfrm flipV="1">
            <a:off x="2987824" y="1052736"/>
            <a:ext cx="0" cy="4680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/>
        </p:nvCxnSpPr>
        <p:spPr>
          <a:xfrm flipV="1">
            <a:off x="4716016" y="1052736"/>
            <a:ext cx="0" cy="4680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/>
          <p:cNvSpPr txBox="1"/>
          <p:nvPr/>
        </p:nvSpPr>
        <p:spPr>
          <a:xfrm>
            <a:off x="5004048" y="5731661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Experts, stakeholders and </a:t>
            </a:r>
            <a:r>
              <a:rPr lang="nb-NO" sz="1200" dirty="0" err="1" smtClean="0"/>
              <a:t>society</a:t>
            </a:r>
            <a:r>
              <a:rPr lang="nb-NO" sz="1200" dirty="0" smtClean="0"/>
              <a:t> at </a:t>
            </a:r>
            <a:r>
              <a:rPr lang="nb-NO" sz="1200" dirty="0" err="1" smtClean="0"/>
              <a:t>large</a:t>
            </a:r>
            <a:endParaRPr lang="nb-NO" sz="1200" dirty="0"/>
          </a:p>
        </p:txBody>
      </p:sp>
      <p:sp>
        <p:nvSpPr>
          <p:cNvPr id="17" name="TekstSylinder 16"/>
          <p:cNvSpPr txBox="1"/>
          <p:nvPr/>
        </p:nvSpPr>
        <p:spPr>
          <a:xfrm>
            <a:off x="3275856" y="5733103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Experts and stakeholders</a:t>
            </a:r>
            <a:endParaRPr lang="nb-NO" sz="1200" dirty="0"/>
          </a:p>
        </p:txBody>
      </p:sp>
      <p:sp>
        <p:nvSpPr>
          <p:cNvPr id="18" name="TekstSylinder 17"/>
          <p:cNvSpPr txBox="1"/>
          <p:nvPr/>
        </p:nvSpPr>
        <p:spPr>
          <a:xfrm>
            <a:off x="1619672" y="5732382"/>
            <a:ext cx="999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 smtClean="0"/>
              <a:t>Primarily</a:t>
            </a:r>
            <a:r>
              <a:rPr lang="nb-NO" sz="1200" dirty="0" smtClean="0"/>
              <a:t> </a:t>
            </a:r>
          </a:p>
          <a:p>
            <a:r>
              <a:rPr lang="nb-NO" sz="1200" dirty="0" err="1" smtClean="0"/>
              <a:t>experts</a:t>
            </a:r>
            <a:endParaRPr lang="nb-NO" sz="1200" dirty="0"/>
          </a:p>
        </p:txBody>
      </p:sp>
      <p:sp>
        <p:nvSpPr>
          <p:cNvPr id="19" name="TekstSylinder 18"/>
          <p:cNvSpPr txBox="1"/>
          <p:nvPr/>
        </p:nvSpPr>
        <p:spPr>
          <a:xfrm>
            <a:off x="107504" y="458112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Parliamentary </a:t>
            </a:r>
            <a:r>
              <a:rPr lang="nb-NO" sz="1200" dirty="0" err="1" smtClean="0"/>
              <a:t>committee</a:t>
            </a:r>
            <a:endParaRPr lang="nb-NO" sz="1200" dirty="0"/>
          </a:p>
        </p:txBody>
      </p:sp>
      <p:sp>
        <p:nvSpPr>
          <p:cNvPr id="20" name="TekstSylinder 19"/>
          <p:cNvSpPr txBox="1"/>
          <p:nvPr/>
        </p:nvSpPr>
        <p:spPr>
          <a:xfrm>
            <a:off x="69450" y="3039343"/>
            <a:ext cx="126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Parliamentary </a:t>
            </a:r>
          </a:p>
          <a:p>
            <a:r>
              <a:rPr lang="nb-NO" sz="1200" dirty="0" err="1" smtClean="0"/>
              <a:t>office</a:t>
            </a:r>
            <a:endParaRPr lang="nb-NO" sz="1200" dirty="0"/>
          </a:p>
        </p:txBody>
      </p:sp>
      <p:sp>
        <p:nvSpPr>
          <p:cNvPr id="21" name="TekstSylinder 20"/>
          <p:cNvSpPr txBox="1"/>
          <p:nvPr/>
        </p:nvSpPr>
        <p:spPr>
          <a:xfrm>
            <a:off x="103404" y="141277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 smtClean="0"/>
              <a:t>Independent</a:t>
            </a:r>
            <a:r>
              <a:rPr lang="nb-NO" sz="1200" dirty="0" smtClean="0"/>
              <a:t> </a:t>
            </a:r>
            <a:r>
              <a:rPr lang="nb-NO" sz="1200" dirty="0" err="1" smtClean="0"/>
              <a:t>organisations</a:t>
            </a:r>
            <a:endParaRPr lang="nb-NO" sz="1200" dirty="0"/>
          </a:p>
        </p:txBody>
      </p:sp>
      <p:grpSp>
        <p:nvGrpSpPr>
          <p:cNvPr id="22" name="Gruppe 21"/>
          <p:cNvGrpSpPr/>
          <p:nvPr/>
        </p:nvGrpSpPr>
        <p:grpSpPr>
          <a:xfrm>
            <a:off x="1711027" y="4754793"/>
            <a:ext cx="875645" cy="288000"/>
            <a:chOff x="2112179" y="1161401"/>
            <a:chExt cx="875645" cy="288000"/>
          </a:xfrm>
        </p:grpSpPr>
        <p:pic>
          <p:nvPicPr>
            <p:cNvPr id="23" name="Bild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12179" y="1161401"/>
              <a:ext cx="432000" cy="288000"/>
            </a:xfrm>
            <a:prstGeom prst="rect">
              <a:avLst/>
            </a:prstGeom>
          </p:spPr>
        </p:pic>
        <p:sp>
          <p:nvSpPr>
            <p:cNvPr id="24" name="TekstSylinder 23"/>
            <p:cNvSpPr txBox="1"/>
            <p:nvPr/>
          </p:nvSpPr>
          <p:spPr>
            <a:xfrm>
              <a:off x="2539484" y="1166555"/>
              <a:ext cx="4483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b="1" dirty="0" smtClean="0"/>
                <a:t>GR</a:t>
              </a:r>
              <a:endParaRPr lang="nb-NO" sz="1000" b="1" dirty="0"/>
            </a:p>
          </p:txBody>
        </p:sp>
      </p:grpSp>
      <p:grpSp>
        <p:nvGrpSpPr>
          <p:cNvPr id="25" name="Gruppe 24"/>
          <p:cNvGrpSpPr/>
          <p:nvPr/>
        </p:nvGrpSpPr>
        <p:grpSpPr>
          <a:xfrm>
            <a:off x="3719656" y="4718168"/>
            <a:ext cx="896433" cy="288000"/>
            <a:chOff x="1339802" y="1179109"/>
            <a:chExt cx="896433" cy="288000"/>
          </a:xfrm>
        </p:grpSpPr>
        <p:pic>
          <p:nvPicPr>
            <p:cNvPr id="26" name="Bild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39802" y="1179109"/>
              <a:ext cx="432270" cy="288000"/>
            </a:xfrm>
            <a:prstGeom prst="rect">
              <a:avLst/>
            </a:prstGeom>
          </p:spPr>
        </p:pic>
        <p:sp>
          <p:nvSpPr>
            <p:cNvPr id="27" name="TekstSylinder 26"/>
            <p:cNvSpPr txBox="1"/>
            <p:nvPr/>
          </p:nvSpPr>
          <p:spPr>
            <a:xfrm>
              <a:off x="1787895" y="1210071"/>
              <a:ext cx="4483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b="1" dirty="0" smtClean="0"/>
                <a:t>FR</a:t>
              </a:r>
              <a:endParaRPr lang="nb-NO" sz="1000" b="1" dirty="0"/>
            </a:p>
          </p:txBody>
        </p:sp>
      </p:grpSp>
      <p:grpSp>
        <p:nvGrpSpPr>
          <p:cNvPr id="28" name="Gruppe 27"/>
          <p:cNvGrpSpPr/>
          <p:nvPr/>
        </p:nvGrpSpPr>
        <p:grpSpPr>
          <a:xfrm>
            <a:off x="1716580" y="5157192"/>
            <a:ext cx="912119" cy="288000"/>
            <a:chOff x="1355625" y="1596220"/>
            <a:chExt cx="912119" cy="288000"/>
          </a:xfrm>
        </p:grpSpPr>
        <p:pic>
          <p:nvPicPr>
            <p:cNvPr id="29" name="Bild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55625" y="1596220"/>
              <a:ext cx="432270" cy="288000"/>
            </a:xfrm>
            <a:prstGeom prst="rect">
              <a:avLst/>
            </a:prstGeom>
          </p:spPr>
        </p:pic>
        <p:sp>
          <p:nvSpPr>
            <p:cNvPr id="30" name="TekstSylinder 29"/>
            <p:cNvSpPr txBox="1"/>
            <p:nvPr/>
          </p:nvSpPr>
          <p:spPr>
            <a:xfrm>
              <a:off x="1819404" y="1635889"/>
              <a:ext cx="4483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b="1" dirty="0" smtClean="0"/>
                <a:t>IT</a:t>
              </a:r>
              <a:endParaRPr lang="nb-NO" sz="1000" b="1" dirty="0"/>
            </a:p>
          </p:txBody>
        </p:sp>
      </p:grpSp>
      <p:grpSp>
        <p:nvGrpSpPr>
          <p:cNvPr id="31" name="Gruppe 30"/>
          <p:cNvGrpSpPr/>
          <p:nvPr/>
        </p:nvGrpSpPr>
        <p:grpSpPr>
          <a:xfrm>
            <a:off x="3714273" y="2874194"/>
            <a:ext cx="842851" cy="288518"/>
            <a:chOff x="2776385" y="2290000"/>
            <a:chExt cx="842851" cy="288518"/>
          </a:xfrm>
        </p:grpSpPr>
        <p:pic>
          <p:nvPicPr>
            <p:cNvPr id="32" name="Bild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76385" y="2290000"/>
              <a:ext cx="432270" cy="288000"/>
            </a:xfrm>
            <a:prstGeom prst="rect">
              <a:avLst/>
            </a:prstGeom>
          </p:spPr>
        </p:pic>
        <p:sp>
          <p:nvSpPr>
            <p:cNvPr id="33" name="TekstSylinder 32"/>
            <p:cNvSpPr txBox="1"/>
            <p:nvPr/>
          </p:nvSpPr>
          <p:spPr>
            <a:xfrm>
              <a:off x="3170896" y="2332297"/>
              <a:ext cx="4483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b="1" dirty="0" smtClean="0"/>
                <a:t>EP</a:t>
              </a:r>
              <a:endParaRPr lang="nb-NO" sz="1000" b="1" dirty="0"/>
            </a:p>
          </p:txBody>
        </p:sp>
      </p:grpSp>
      <p:grpSp>
        <p:nvGrpSpPr>
          <p:cNvPr id="34" name="Gruppe 33"/>
          <p:cNvGrpSpPr/>
          <p:nvPr/>
        </p:nvGrpSpPr>
        <p:grpSpPr>
          <a:xfrm>
            <a:off x="1716580" y="4293128"/>
            <a:ext cx="911303" cy="288000"/>
            <a:chOff x="2065387" y="1615000"/>
            <a:chExt cx="911303" cy="288000"/>
          </a:xfrm>
        </p:grpSpPr>
        <p:pic>
          <p:nvPicPr>
            <p:cNvPr id="35" name="Bilde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65387" y="1615000"/>
              <a:ext cx="471166" cy="288000"/>
            </a:xfrm>
            <a:prstGeom prst="rect">
              <a:avLst/>
            </a:prstGeom>
          </p:spPr>
        </p:pic>
        <p:sp>
          <p:nvSpPr>
            <p:cNvPr id="36" name="TekstSylinder 35"/>
            <p:cNvSpPr txBox="1"/>
            <p:nvPr/>
          </p:nvSpPr>
          <p:spPr>
            <a:xfrm>
              <a:off x="2528350" y="1637999"/>
              <a:ext cx="4483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b="1" dirty="0" smtClean="0"/>
                <a:t>FI</a:t>
              </a:r>
              <a:endParaRPr lang="nb-NO" sz="1000" b="1" dirty="0"/>
            </a:p>
          </p:txBody>
        </p:sp>
      </p:grpSp>
      <p:grpSp>
        <p:nvGrpSpPr>
          <p:cNvPr id="37" name="Gruppe 36"/>
          <p:cNvGrpSpPr/>
          <p:nvPr/>
        </p:nvGrpSpPr>
        <p:grpSpPr>
          <a:xfrm>
            <a:off x="2699792" y="3211918"/>
            <a:ext cx="909140" cy="288000"/>
            <a:chOff x="2051720" y="2290000"/>
            <a:chExt cx="909140" cy="288000"/>
          </a:xfrm>
        </p:grpSpPr>
        <p:pic>
          <p:nvPicPr>
            <p:cNvPr id="38" name="Bilde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1720" y="2290000"/>
              <a:ext cx="460800" cy="288000"/>
            </a:xfrm>
            <a:prstGeom prst="rect">
              <a:avLst/>
            </a:prstGeom>
          </p:spPr>
        </p:pic>
        <p:sp>
          <p:nvSpPr>
            <p:cNvPr id="39" name="TekstSylinder 38"/>
            <p:cNvSpPr txBox="1"/>
            <p:nvPr/>
          </p:nvSpPr>
          <p:spPr>
            <a:xfrm>
              <a:off x="2512520" y="2331779"/>
              <a:ext cx="4483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b="1" dirty="0" smtClean="0"/>
                <a:t>SE</a:t>
              </a:r>
              <a:endParaRPr lang="nb-NO" sz="1000" b="1" dirty="0"/>
            </a:p>
          </p:txBody>
        </p:sp>
      </p:grpSp>
      <p:grpSp>
        <p:nvGrpSpPr>
          <p:cNvPr id="40" name="Gruppe 39"/>
          <p:cNvGrpSpPr/>
          <p:nvPr/>
        </p:nvGrpSpPr>
        <p:grpSpPr>
          <a:xfrm>
            <a:off x="3719656" y="3498732"/>
            <a:ext cx="997213" cy="288000"/>
            <a:chOff x="1968180" y="2708920"/>
            <a:chExt cx="997213" cy="288000"/>
          </a:xfrm>
        </p:grpSpPr>
        <p:pic>
          <p:nvPicPr>
            <p:cNvPr id="41" name="Bilde 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68180" y="2708920"/>
              <a:ext cx="575999" cy="288000"/>
            </a:xfrm>
            <a:prstGeom prst="rect">
              <a:avLst/>
            </a:prstGeom>
          </p:spPr>
        </p:pic>
        <p:sp>
          <p:nvSpPr>
            <p:cNvPr id="42" name="TekstSylinder 41"/>
            <p:cNvSpPr txBox="1"/>
            <p:nvPr/>
          </p:nvSpPr>
          <p:spPr>
            <a:xfrm>
              <a:off x="2517053" y="2720889"/>
              <a:ext cx="4483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dirty="0" smtClean="0"/>
                <a:t>UK</a:t>
              </a:r>
              <a:endParaRPr lang="nb-NO" sz="1000" dirty="0"/>
            </a:p>
          </p:txBody>
        </p:sp>
      </p:grpSp>
      <p:grpSp>
        <p:nvGrpSpPr>
          <p:cNvPr id="43" name="Gruppe 42"/>
          <p:cNvGrpSpPr/>
          <p:nvPr/>
        </p:nvGrpSpPr>
        <p:grpSpPr>
          <a:xfrm>
            <a:off x="1716580" y="3650955"/>
            <a:ext cx="880610" cy="288000"/>
            <a:chOff x="2776385" y="2708920"/>
            <a:chExt cx="880610" cy="288000"/>
          </a:xfrm>
        </p:grpSpPr>
        <p:pic>
          <p:nvPicPr>
            <p:cNvPr id="44" name="Bilde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76385" y="2708920"/>
              <a:ext cx="432270" cy="288000"/>
            </a:xfrm>
            <a:prstGeom prst="rect">
              <a:avLst/>
            </a:prstGeom>
          </p:spPr>
        </p:pic>
        <p:sp>
          <p:nvSpPr>
            <p:cNvPr id="45" name="TekstSylinder 44"/>
            <p:cNvSpPr txBox="1"/>
            <p:nvPr/>
          </p:nvSpPr>
          <p:spPr>
            <a:xfrm>
              <a:off x="3208655" y="2708920"/>
              <a:ext cx="4483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dirty="0" smtClean="0"/>
                <a:t>CAT</a:t>
              </a:r>
              <a:endParaRPr lang="nb-NO" sz="1000" dirty="0"/>
            </a:p>
          </p:txBody>
        </p:sp>
      </p:grpSp>
      <p:grpSp>
        <p:nvGrpSpPr>
          <p:cNvPr id="46" name="Gruppe 45"/>
          <p:cNvGrpSpPr/>
          <p:nvPr/>
        </p:nvGrpSpPr>
        <p:grpSpPr>
          <a:xfrm>
            <a:off x="1691680" y="3213008"/>
            <a:ext cx="1045158" cy="288000"/>
            <a:chOff x="1067021" y="4005048"/>
            <a:chExt cx="1045158" cy="288000"/>
          </a:xfrm>
        </p:grpSpPr>
        <p:pic>
          <p:nvPicPr>
            <p:cNvPr id="47" name="Bilde 4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67021" y="4005048"/>
              <a:ext cx="547269" cy="288000"/>
            </a:xfrm>
            <a:prstGeom prst="rect">
              <a:avLst/>
            </a:prstGeom>
          </p:spPr>
        </p:pic>
        <p:sp>
          <p:nvSpPr>
            <p:cNvPr id="48" name="TekstSylinder 47"/>
            <p:cNvSpPr txBox="1"/>
            <p:nvPr/>
          </p:nvSpPr>
          <p:spPr>
            <a:xfrm>
              <a:off x="1617047" y="4025937"/>
              <a:ext cx="4951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b="1" dirty="0" smtClean="0"/>
                <a:t>USA</a:t>
              </a:r>
              <a:endParaRPr lang="nb-NO" sz="1000" b="1" dirty="0"/>
            </a:p>
          </p:txBody>
        </p:sp>
      </p:grpSp>
      <p:grpSp>
        <p:nvGrpSpPr>
          <p:cNvPr id="49" name="Gruppe 48"/>
          <p:cNvGrpSpPr/>
          <p:nvPr/>
        </p:nvGrpSpPr>
        <p:grpSpPr>
          <a:xfrm>
            <a:off x="1691680" y="2751343"/>
            <a:ext cx="928340" cy="288000"/>
            <a:chOff x="2512520" y="3360992"/>
            <a:chExt cx="928340" cy="288000"/>
          </a:xfrm>
        </p:grpSpPr>
        <p:pic>
          <p:nvPicPr>
            <p:cNvPr id="50" name="Bilde 4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12520" y="3360992"/>
              <a:ext cx="480000" cy="288000"/>
            </a:xfrm>
            <a:prstGeom prst="rect">
              <a:avLst/>
            </a:prstGeom>
          </p:spPr>
        </p:pic>
        <p:sp>
          <p:nvSpPr>
            <p:cNvPr id="51" name="TekstSylinder 50"/>
            <p:cNvSpPr txBox="1"/>
            <p:nvPr/>
          </p:nvSpPr>
          <p:spPr>
            <a:xfrm>
              <a:off x="2992520" y="3381881"/>
              <a:ext cx="4483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b="1" dirty="0" smtClean="0"/>
                <a:t>DE</a:t>
              </a:r>
              <a:endParaRPr lang="nb-NO" sz="1000" b="1" dirty="0"/>
            </a:p>
          </p:txBody>
        </p:sp>
      </p:grpSp>
      <p:grpSp>
        <p:nvGrpSpPr>
          <p:cNvPr id="52" name="Gruppe 51"/>
          <p:cNvGrpSpPr/>
          <p:nvPr/>
        </p:nvGrpSpPr>
        <p:grpSpPr>
          <a:xfrm>
            <a:off x="2251975" y="1612165"/>
            <a:ext cx="880610" cy="288000"/>
            <a:chOff x="2467667" y="4869160"/>
            <a:chExt cx="880610" cy="288000"/>
          </a:xfrm>
        </p:grpSpPr>
        <p:pic>
          <p:nvPicPr>
            <p:cNvPr id="53" name="Bilde 5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67667" y="4869160"/>
              <a:ext cx="432270" cy="288000"/>
            </a:xfrm>
            <a:prstGeom prst="rect">
              <a:avLst/>
            </a:prstGeom>
          </p:spPr>
        </p:pic>
        <p:sp>
          <p:nvSpPr>
            <p:cNvPr id="54" name="TekstSylinder 53"/>
            <p:cNvSpPr txBox="1"/>
            <p:nvPr/>
          </p:nvSpPr>
          <p:spPr>
            <a:xfrm>
              <a:off x="2899937" y="4890049"/>
              <a:ext cx="4483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b="1" dirty="0" smtClean="0"/>
                <a:t>AT</a:t>
              </a:r>
              <a:endParaRPr lang="nb-NO" sz="1000" b="1" dirty="0"/>
            </a:p>
          </p:txBody>
        </p:sp>
      </p:grpSp>
      <p:grpSp>
        <p:nvGrpSpPr>
          <p:cNvPr id="55" name="Gruppe 54"/>
          <p:cNvGrpSpPr/>
          <p:nvPr/>
        </p:nvGrpSpPr>
        <p:grpSpPr>
          <a:xfrm>
            <a:off x="4832734" y="1179109"/>
            <a:ext cx="891394" cy="288000"/>
            <a:chOff x="5152593" y="3379853"/>
            <a:chExt cx="891394" cy="288000"/>
          </a:xfrm>
        </p:grpSpPr>
        <p:pic>
          <p:nvPicPr>
            <p:cNvPr id="56" name="Bild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52593" y="3379853"/>
              <a:ext cx="432000" cy="288000"/>
            </a:xfrm>
            <a:prstGeom prst="rect">
              <a:avLst/>
            </a:prstGeom>
          </p:spPr>
        </p:pic>
        <p:sp>
          <p:nvSpPr>
            <p:cNvPr id="57" name="TekstSylinder 56"/>
            <p:cNvSpPr txBox="1"/>
            <p:nvPr/>
          </p:nvSpPr>
          <p:spPr>
            <a:xfrm>
              <a:off x="5595647" y="3406882"/>
              <a:ext cx="4483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b="1" dirty="0" smtClean="0"/>
                <a:t>FL</a:t>
              </a:r>
              <a:endParaRPr lang="nb-NO" sz="1000" b="1" dirty="0"/>
            </a:p>
          </p:txBody>
        </p:sp>
      </p:grpSp>
      <p:grpSp>
        <p:nvGrpSpPr>
          <p:cNvPr id="58" name="Gruppe 57"/>
          <p:cNvGrpSpPr/>
          <p:nvPr/>
        </p:nvGrpSpPr>
        <p:grpSpPr>
          <a:xfrm>
            <a:off x="5768764" y="1614999"/>
            <a:ext cx="858261" cy="288000"/>
            <a:chOff x="4666135" y="4293096"/>
            <a:chExt cx="858261" cy="288000"/>
          </a:xfrm>
        </p:grpSpPr>
        <p:pic>
          <p:nvPicPr>
            <p:cNvPr id="59" name="Bilde 5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66135" y="4293096"/>
              <a:ext cx="432270" cy="288000"/>
            </a:xfrm>
            <a:prstGeom prst="rect">
              <a:avLst/>
            </a:prstGeom>
          </p:spPr>
        </p:pic>
        <p:sp>
          <p:nvSpPr>
            <p:cNvPr id="60" name="TekstSylinder 59"/>
            <p:cNvSpPr txBox="1"/>
            <p:nvPr/>
          </p:nvSpPr>
          <p:spPr>
            <a:xfrm>
              <a:off x="5076056" y="4313985"/>
              <a:ext cx="4483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b="1" dirty="0" smtClean="0"/>
                <a:t>NL</a:t>
              </a:r>
              <a:endParaRPr lang="nb-NO" sz="1000" b="1" dirty="0"/>
            </a:p>
          </p:txBody>
        </p:sp>
      </p:grpSp>
      <p:grpSp>
        <p:nvGrpSpPr>
          <p:cNvPr id="61" name="Gruppe 60"/>
          <p:cNvGrpSpPr/>
          <p:nvPr/>
        </p:nvGrpSpPr>
        <p:grpSpPr>
          <a:xfrm>
            <a:off x="5768764" y="2042942"/>
            <a:ext cx="841937" cy="288000"/>
            <a:chOff x="5796136" y="3861048"/>
            <a:chExt cx="841937" cy="288000"/>
          </a:xfrm>
        </p:grpSpPr>
        <p:pic>
          <p:nvPicPr>
            <p:cNvPr id="62" name="Bilde 6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796136" y="3861048"/>
              <a:ext cx="380571" cy="288000"/>
            </a:xfrm>
            <a:prstGeom prst="rect">
              <a:avLst/>
            </a:prstGeom>
          </p:spPr>
        </p:pic>
        <p:sp>
          <p:nvSpPr>
            <p:cNvPr id="63" name="TekstSylinder 62"/>
            <p:cNvSpPr txBox="1"/>
            <p:nvPr/>
          </p:nvSpPr>
          <p:spPr>
            <a:xfrm>
              <a:off x="6189733" y="3881937"/>
              <a:ext cx="4483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b="1" dirty="0" smtClean="0"/>
                <a:t>DK</a:t>
              </a:r>
              <a:endParaRPr lang="nb-NO" sz="1000" b="1" dirty="0"/>
            </a:p>
          </p:txBody>
        </p:sp>
      </p:grpSp>
      <p:grpSp>
        <p:nvGrpSpPr>
          <p:cNvPr id="64" name="Gruppe 63"/>
          <p:cNvGrpSpPr/>
          <p:nvPr/>
        </p:nvGrpSpPr>
        <p:grpSpPr>
          <a:xfrm>
            <a:off x="4819380" y="2044297"/>
            <a:ext cx="848561" cy="288000"/>
            <a:chOff x="5819817" y="4293096"/>
            <a:chExt cx="848561" cy="288000"/>
          </a:xfrm>
        </p:grpSpPr>
        <p:pic>
          <p:nvPicPr>
            <p:cNvPr id="65" name="Bilde 6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819817" y="4293096"/>
              <a:ext cx="395876" cy="288000"/>
            </a:xfrm>
            <a:prstGeom prst="rect">
              <a:avLst/>
            </a:prstGeom>
          </p:spPr>
        </p:pic>
        <p:sp>
          <p:nvSpPr>
            <p:cNvPr id="66" name="TekstSylinder 65"/>
            <p:cNvSpPr txBox="1"/>
            <p:nvPr/>
          </p:nvSpPr>
          <p:spPr>
            <a:xfrm>
              <a:off x="6220038" y="4312631"/>
              <a:ext cx="4483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b="1" dirty="0" smtClean="0"/>
                <a:t>NO</a:t>
              </a:r>
              <a:endParaRPr lang="nb-NO" sz="1000" b="1" dirty="0"/>
            </a:p>
          </p:txBody>
        </p:sp>
      </p:grpSp>
      <p:grpSp>
        <p:nvGrpSpPr>
          <p:cNvPr id="67" name="Gruppe 66"/>
          <p:cNvGrpSpPr/>
          <p:nvPr/>
        </p:nvGrpSpPr>
        <p:grpSpPr>
          <a:xfrm>
            <a:off x="4819380" y="1617109"/>
            <a:ext cx="736340" cy="288000"/>
            <a:chOff x="4691951" y="3840158"/>
            <a:chExt cx="736340" cy="288000"/>
          </a:xfrm>
        </p:grpSpPr>
        <p:pic>
          <p:nvPicPr>
            <p:cNvPr id="68" name="Bilde 6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91951" y="3840158"/>
              <a:ext cx="288000" cy="288000"/>
            </a:xfrm>
            <a:prstGeom prst="rect">
              <a:avLst/>
            </a:prstGeom>
          </p:spPr>
        </p:pic>
        <p:sp>
          <p:nvSpPr>
            <p:cNvPr id="69" name="TekstSylinder 68"/>
            <p:cNvSpPr txBox="1"/>
            <p:nvPr/>
          </p:nvSpPr>
          <p:spPr>
            <a:xfrm>
              <a:off x="4979951" y="3881936"/>
              <a:ext cx="4483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000" b="1" dirty="0" smtClean="0"/>
                <a:t>CH</a:t>
              </a:r>
              <a:endParaRPr lang="nb-NO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23810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Different modes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work</a:t>
            </a:r>
            <a:endParaRPr lang="nb-NO" dirty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2975" y="1628800"/>
            <a:ext cx="3701701" cy="4504259"/>
          </a:xfrm>
        </p:spPr>
        <p:txBody>
          <a:bodyPr/>
          <a:lstStyle/>
          <a:p>
            <a:r>
              <a:rPr lang="en-GB" dirty="0"/>
              <a:t>Contributing to the agenda:</a:t>
            </a:r>
          </a:p>
          <a:p>
            <a:pPr lvl="1"/>
            <a:r>
              <a:rPr lang="en-GB" sz="1600" dirty="0"/>
              <a:t>Timing</a:t>
            </a:r>
          </a:p>
          <a:p>
            <a:pPr lvl="1"/>
            <a:r>
              <a:rPr lang="en-GB" sz="1600" dirty="0"/>
              <a:t>Dialogue with fractions and groups</a:t>
            </a:r>
          </a:p>
          <a:p>
            <a:pPr lvl="1"/>
            <a:r>
              <a:rPr lang="en-GB" sz="1600" dirty="0"/>
              <a:t>Policy briefs</a:t>
            </a:r>
          </a:p>
          <a:p>
            <a:pPr lvl="1"/>
            <a:r>
              <a:rPr lang="en-GB" sz="1600" dirty="0"/>
              <a:t>Hearings in the </a:t>
            </a:r>
            <a:r>
              <a:rPr lang="en-GB" sz="1600" dirty="0" err="1"/>
              <a:t>Stortinget</a:t>
            </a:r>
            <a:endParaRPr lang="en-GB" sz="1600" dirty="0"/>
          </a:p>
          <a:p>
            <a:r>
              <a:rPr lang="en-GB" dirty="0"/>
              <a:t>Setting the agenda</a:t>
            </a:r>
          </a:p>
          <a:p>
            <a:pPr lvl="1"/>
            <a:r>
              <a:rPr lang="en-GB" sz="1600" dirty="0"/>
              <a:t>Communicating results directly</a:t>
            </a:r>
          </a:p>
          <a:p>
            <a:pPr lvl="1"/>
            <a:r>
              <a:rPr lang="en-GB" sz="1600" dirty="0"/>
              <a:t>Interpellations, propositions</a:t>
            </a:r>
          </a:p>
          <a:p>
            <a:pPr lvl="1"/>
            <a:r>
              <a:rPr lang="en-GB" sz="1600" dirty="0"/>
              <a:t>Through the government</a:t>
            </a:r>
          </a:p>
          <a:p>
            <a:pPr lvl="1"/>
            <a:r>
              <a:rPr lang="en-GB" sz="1600" dirty="0"/>
              <a:t>Through the </a:t>
            </a:r>
            <a:r>
              <a:rPr lang="en-GB" sz="1600" dirty="0" smtClean="0"/>
              <a:t>media</a:t>
            </a:r>
          </a:p>
          <a:p>
            <a:r>
              <a:rPr lang="en-GB" dirty="0" smtClean="0"/>
              <a:t>Radar: Early detection</a:t>
            </a:r>
          </a:p>
          <a:p>
            <a:pPr lvl="1"/>
            <a:r>
              <a:rPr lang="en-GB" dirty="0" smtClean="0"/>
              <a:t>Scientific breakthroughs</a:t>
            </a:r>
          </a:p>
          <a:p>
            <a:pPr lvl="1"/>
            <a:r>
              <a:rPr lang="en-GB" dirty="0" smtClean="0"/>
              <a:t>Foresight</a:t>
            </a:r>
          </a:p>
          <a:p>
            <a:pPr lvl="1"/>
            <a:endParaRPr lang="en-GB" dirty="0"/>
          </a:p>
        </p:txBody>
      </p:sp>
      <p:pic>
        <p:nvPicPr>
          <p:cNvPr id="190468" name="Picture 4" descr="Løvebakke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69779" y="2568994"/>
            <a:ext cx="3636928" cy="2458736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87456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R TYPE" val="TR TitleBo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958</Words>
  <Application>Microsoft Office PowerPoint</Application>
  <PresentationFormat>Presentación en pantalla (4:3)</PresentationFormat>
  <Paragraphs>209</Paragraphs>
  <Slides>25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Default Design</vt:lpstr>
      <vt:lpstr>How Different European Countries are Managing the Interface between Science, Society and Politics</vt:lpstr>
      <vt:lpstr>Parliamentary technology assessment in Norway</vt:lpstr>
      <vt:lpstr>Diapositiva 3</vt:lpstr>
      <vt:lpstr>Diapositiva 4</vt:lpstr>
      <vt:lpstr>Diapositiva 5</vt:lpstr>
      <vt:lpstr>Making TA – some key elements</vt:lpstr>
      <vt:lpstr>Diapositiva 7</vt:lpstr>
      <vt:lpstr>Diapositiva 8</vt:lpstr>
      <vt:lpstr>Different modes of work</vt:lpstr>
      <vt:lpstr>Dilemmas</vt:lpstr>
      <vt:lpstr>How to Engage Politicians, Scientists, and Citizens to Drive More Effective Policy Making</vt:lpstr>
      <vt:lpstr>The role of the NBT</vt:lpstr>
      <vt:lpstr>Three main methods </vt:lpstr>
      <vt:lpstr>An example: The future of fish farming</vt:lpstr>
      <vt:lpstr>More on fish farming</vt:lpstr>
      <vt:lpstr>Some thoughts on public participation</vt:lpstr>
      <vt:lpstr>Diapositiva 17</vt:lpstr>
      <vt:lpstr>Diapositiva 18</vt:lpstr>
      <vt:lpstr>Key challenges and questions</vt:lpstr>
      <vt:lpstr>Participation = more effective policy making?</vt:lpstr>
      <vt:lpstr>A typical foresight story?</vt:lpstr>
      <vt:lpstr>Making foresight</vt:lpstr>
      <vt:lpstr>The future of ageing</vt:lpstr>
      <vt:lpstr>Workshop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none</dc:creator>
  <cp:lastModifiedBy>Belen Lopez</cp:lastModifiedBy>
  <cp:revision>57</cp:revision>
  <dcterms:created xsi:type="dcterms:W3CDTF">2011-06-24T08:40:52Z</dcterms:created>
  <dcterms:modified xsi:type="dcterms:W3CDTF">2012-06-13T15:44:58Z</dcterms:modified>
</cp:coreProperties>
</file>