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7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6C16B-4842-1440-8EFC-D5F6E539E04A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A366E-B8D5-0147-9F7D-DCE2297A1E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850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Lucida Sans Unicode" pitchFamily="34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Lucida Sans Unicode" pitchFamily="34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Lucida Sans Unicode" pitchFamily="34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fld id="{1D7965CA-8F1B-6944-8F71-C8965D63A157}" type="slidenum">
              <a:rPr lang="lt-LT"/>
              <a:pPr>
                <a:defRPr/>
              </a:pPr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576702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89B026EB-5AB7-CF43-93D4-933204D9448B}" type="slidenum">
              <a:rPr lang="lt-LT" sz="1400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lt-LT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B19494D-982A-C747-A00E-B245DBD1FCBC}" type="slidenum">
              <a:rPr lang="lt-LT" sz="1400">
                <a:solidFill>
                  <a:srgbClr val="000000"/>
                </a:solidFill>
                <a:latin typeface="Times New Roman" charset="0"/>
              </a:rPr>
              <a:pPr eaLnBrk="1"/>
              <a:t>10</a:t>
            </a:fld>
            <a:endParaRPr lang="lt-LT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B19494D-982A-C747-A00E-B245DBD1FCBC}" type="slidenum">
              <a:rPr lang="lt-LT" sz="1400">
                <a:solidFill>
                  <a:srgbClr val="000000"/>
                </a:solidFill>
                <a:latin typeface="Times New Roman" charset="0"/>
              </a:rPr>
              <a:pPr eaLnBrk="1"/>
              <a:t>11</a:t>
            </a:fld>
            <a:endParaRPr lang="lt-LT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B19494D-982A-C747-A00E-B245DBD1FCBC}" type="slidenum">
              <a:rPr lang="lt-LT" sz="1400">
                <a:solidFill>
                  <a:srgbClr val="000000"/>
                </a:solidFill>
                <a:latin typeface="Times New Roman" charset="0"/>
              </a:rPr>
              <a:pPr eaLnBrk="1"/>
              <a:t>2</a:t>
            </a:fld>
            <a:endParaRPr lang="lt-LT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B19494D-982A-C747-A00E-B245DBD1FCBC}" type="slidenum">
              <a:rPr lang="lt-LT" sz="1400">
                <a:solidFill>
                  <a:srgbClr val="000000"/>
                </a:solidFill>
                <a:latin typeface="Times New Roman" charset="0"/>
              </a:rPr>
              <a:pPr eaLnBrk="1"/>
              <a:t>3</a:t>
            </a:fld>
            <a:endParaRPr lang="lt-LT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B19494D-982A-C747-A00E-B245DBD1FCBC}" type="slidenum">
              <a:rPr lang="lt-LT" sz="1400">
                <a:solidFill>
                  <a:srgbClr val="000000"/>
                </a:solidFill>
                <a:latin typeface="Times New Roman" charset="0"/>
              </a:rPr>
              <a:pPr eaLnBrk="1"/>
              <a:t>4</a:t>
            </a:fld>
            <a:endParaRPr lang="lt-LT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B19494D-982A-C747-A00E-B245DBD1FCBC}" type="slidenum">
              <a:rPr lang="lt-LT" sz="1400">
                <a:solidFill>
                  <a:srgbClr val="000000"/>
                </a:solidFill>
                <a:latin typeface="Times New Roman" charset="0"/>
              </a:rPr>
              <a:pPr eaLnBrk="1"/>
              <a:t>5</a:t>
            </a:fld>
            <a:endParaRPr lang="lt-LT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B19494D-982A-C747-A00E-B245DBD1FCBC}" type="slidenum">
              <a:rPr lang="lt-LT" sz="1400">
                <a:solidFill>
                  <a:srgbClr val="000000"/>
                </a:solidFill>
                <a:latin typeface="Times New Roman" charset="0"/>
              </a:rPr>
              <a:pPr eaLnBrk="1"/>
              <a:t>6</a:t>
            </a:fld>
            <a:endParaRPr lang="lt-LT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B19494D-982A-C747-A00E-B245DBD1FCBC}" type="slidenum">
              <a:rPr lang="lt-LT" sz="1400">
                <a:solidFill>
                  <a:srgbClr val="000000"/>
                </a:solidFill>
                <a:latin typeface="Times New Roman" charset="0"/>
              </a:rPr>
              <a:pPr eaLnBrk="1"/>
              <a:t>7</a:t>
            </a:fld>
            <a:endParaRPr lang="lt-LT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B19494D-982A-C747-A00E-B245DBD1FCBC}" type="slidenum">
              <a:rPr lang="lt-LT" sz="1400">
                <a:solidFill>
                  <a:srgbClr val="000000"/>
                </a:solidFill>
                <a:latin typeface="Times New Roman" charset="0"/>
              </a:rPr>
              <a:pPr eaLnBrk="1"/>
              <a:t>8</a:t>
            </a:fld>
            <a:endParaRPr lang="lt-LT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B19494D-982A-C747-A00E-B245DBD1FCBC}" type="slidenum">
              <a:rPr lang="lt-LT" sz="1400">
                <a:solidFill>
                  <a:srgbClr val="000000"/>
                </a:solidFill>
                <a:latin typeface="Times New Roman" charset="0"/>
              </a:rPr>
              <a:pPr eaLnBrk="1"/>
              <a:t>9</a:t>
            </a:fld>
            <a:endParaRPr lang="lt-LT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D6528-C83F-9645-B83A-212EC46EAE77}" type="slidenum">
              <a:rPr lang="lt-LT"/>
              <a:pPr>
                <a:defRPr/>
              </a:pPr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67510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38AC-6419-584A-83D0-0878BCC596A9}" type="slidenum">
              <a:rPr lang="lt-LT"/>
              <a:pPr>
                <a:defRPr/>
              </a:pPr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94147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D5435-2CAA-0849-95C9-FBEB12F7D7FA}" type="slidenum">
              <a:rPr lang="lt-LT"/>
              <a:pPr>
                <a:defRPr/>
              </a:pPr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40788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9362-6D9E-0348-AB7E-53E85078F84D}" type="slidenum">
              <a:rPr lang="lt-LT"/>
              <a:pPr>
                <a:defRPr/>
              </a:pPr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66261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A9807-0474-8D47-B8E9-7024AB8EB21D}" type="slidenum">
              <a:rPr lang="lt-LT"/>
              <a:pPr>
                <a:defRPr/>
              </a:pPr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93507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362F-6614-4C40-81E7-FC3D52D4AB08}" type="slidenum">
              <a:rPr lang="lt-LT"/>
              <a:pPr>
                <a:defRPr/>
              </a:pPr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22939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78734-F384-8940-98CF-045E6A9C0380}" type="slidenum">
              <a:rPr lang="lt-LT"/>
              <a:pPr>
                <a:defRPr/>
              </a:pPr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5732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B8DD7-E819-6749-BB22-700285C3C7FC}" type="slidenum">
              <a:rPr lang="lt-LT"/>
              <a:pPr>
                <a:defRPr/>
              </a:pPr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80126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B3990-18D8-5846-8CF9-BEFD3870C72A}" type="slidenum">
              <a:rPr lang="lt-LT"/>
              <a:pPr>
                <a:defRPr/>
              </a:pPr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92212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BB973-B1F8-5A44-9C14-130E61365069}" type="slidenum">
              <a:rPr lang="lt-LT"/>
              <a:pPr>
                <a:defRPr/>
              </a:pPr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7719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0BEF5-05D5-AC42-8AF4-9DE315BA3869}" type="slidenum">
              <a:rPr lang="lt-LT"/>
              <a:pPr>
                <a:defRPr/>
              </a:pPr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3454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Pavadinimas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Pirmas</a:t>
            </a:r>
            <a:r>
              <a:rPr lang="en-GB" dirty="0"/>
              <a:t> </a:t>
            </a:r>
            <a:r>
              <a:rPr lang="en-GB" dirty="0" err="1"/>
              <a:t>struktūros</a:t>
            </a:r>
            <a:r>
              <a:rPr lang="en-GB" dirty="0"/>
              <a:t> </a:t>
            </a:r>
            <a:r>
              <a:rPr lang="en-GB" dirty="0" err="1"/>
              <a:t>lygis</a:t>
            </a:r>
            <a:endParaRPr lang="en-GB" dirty="0"/>
          </a:p>
          <a:p>
            <a:pPr lvl="1"/>
            <a:r>
              <a:rPr lang="en-GB" dirty="0" err="1"/>
              <a:t>Antras</a:t>
            </a:r>
            <a:r>
              <a:rPr lang="en-GB" dirty="0"/>
              <a:t> </a:t>
            </a:r>
            <a:r>
              <a:rPr lang="en-GB" dirty="0" err="1"/>
              <a:t>struktūros</a:t>
            </a:r>
            <a:r>
              <a:rPr lang="en-GB" dirty="0"/>
              <a:t> </a:t>
            </a:r>
            <a:r>
              <a:rPr lang="en-GB" dirty="0" err="1"/>
              <a:t>lygis</a:t>
            </a:r>
            <a:endParaRPr lang="en-GB" dirty="0"/>
          </a:p>
          <a:p>
            <a:pPr lvl="2"/>
            <a:r>
              <a:rPr lang="en-GB" dirty="0" err="1"/>
              <a:t>Trečias</a:t>
            </a:r>
            <a:r>
              <a:rPr lang="en-GB" dirty="0"/>
              <a:t> </a:t>
            </a:r>
            <a:r>
              <a:rPr lang="en-GB" dirty="0" err="1"/>
              <a:t>struktūros</a:t>
            </a:r>
            <a:r>
              <a:rPr lang="en-GB" dirty="0"/>
              <a:t> </a:t>
            </a:r>
            <a:r>
              <a:rPr lang="en-GB" dirty="0" err="1"/>
              <a:t>lygis</a:t>
            </a:r>
            <a:endParaRPr lang="en-GB" dirty="0"/>
          </a:p>
          <a:p>
            <a:pPr lvl="3"/>
            <a:r>
              <a:rPr lang="en-GB" dirty="0" err="1"/>
              <a:t>Ketvirtas</a:t>
            </a:r>
            <a:r>
              <a:rPr lang="en-GB" dirty="0"/>
              <a:t> </a:t>
            </a:r>
            <a:r>
              <a:rPr lang="en-GB" dirty="0" err="1"/>
              <a:t>struktūros</a:t>
            </a:r>
            <a:r>
              <a:rPr lang="en-GB" dirty="0"/>
              <a:t> </a:t>
            </a:r>
            <a:r>
              <a:rPr lang="en-GB" dirty="0" err="1"/>
              <a:t>lygis</a:t>
            </a:r>
            <a:endParaRPr lang="en-GB" dirty="0"/>
          </a:p>
          <a:p>
            <a:pPr lvl="4"/>
            <a:r>
              <a:rPr lang="en-GB" dirty="0" err="1"/>
              <a:t>Penktas</a:t>
            </a:r>
            <a:r>
              <a:rPr lang="en-GB" dirty="0"/>
              <a:t> </a:t>
            </a:r>
            <a:r>
              <a:rPr lang="en-GB" dirty="0" err="1"/>
              <a:t>struktūros</a:t>
            </a:r>
            <a:r>
              <a:rPr lang="en-GB" dirty="0"/>
              <a:t> </a:t>
            </a:r>
            <a:r>
              <a:rPr lang="en-GB" dirty="0" err="1"/>
              <a:t>lygis</a:t>
            </a:r>
            <a:endParaRPr lang="en-GB" dirty="0"/>
          </a:p>
          <a:p>
            <a:pPr lvl="4"/>
            <a:r>
              <a:rPr lang="en-GB" dirty="0" err="1"/>
              <a:t>Šeštas</a:t>
            </a:r>
            <a:r>
              <a:rPr lang="en-GB" dirty="0"/>
              <a:t> </a:t>
            </a:r>
            <a:r>
              <a:rPr lang="en-GB" dirty="0" err="1"/>
              <a:t>struktūros</a:t>
            </a:r>
            <a:r>
              <a:rPr lang="en-GB" dirty="0"/>
              <a:t> </a:t>
            </a:r>
            <a:r>
              <a:rPr lang="en-GB" dirty="0" err="1"/>
              <a:t>lygis</a:t>
            </a:r>
            <a:endParaRPr lang="en-GB" dirty="0"/>
          </a:p>
          <a:p>
            <a:pPr lvl="4"/>
            <a:r>
              <a:rPr lang="en-GB" dirty="0" err="1"/>
              <a:t>Septintas</a:t>
            </a:r>
            <a:r>
              <a:rPr lang="en-GB" dirty="0"/>
              <a:t> </a:t>
            </a:r>
            <a:r>
              <a:rPr lang="en-GB" dirty="0" err="1"/>
              <a:t>struktūros</a:t>
            </a:r>
            <a:r>
              <a:rPr lang="en-GB" dirty="0"/>
              <a:t> </a:t>
            </a:r>
            <a:r>
              <a:rPr lang="en-GB" dirty="0" err="1"/>
              <a:t>lygis</a:t>
            </a:r>
            <a:endParaRPr lang="en-GB" dirty="0"/>
          </a:p>
          <a:p>
            <a:pPr lvl="4"/>
            <a:r>
              <a:rPr lang="en-GB" dirty="0" err="1"/>
              <a:t>Aštuntas</a:t>
            </a:r>
            <a:r>
              <a:rPr lang="en-GB" dirty="0"/>
              <a:t> </a:t>
            </a:r>
            <a:r>
              <a:rPr lang="en-GB" dirty="0" err="1"/>
              <a:t>struktūros</a:t>
            </a:r>
            <a:r>
              <a:rPr lang="en-GB" dirty="0"/>
              <a:t> </a:t>
            </a:r>
            <a:r>
              <a:rPr lang="en-GB" dirty="0" err="1"/>
              <a:t>lygis</a:t>
            </a:r>
            <a:endParaRPr lang="en-GB" dirty="0"/>
          </a:p>
          <a:p>
            <a:pPr lvl="4"/>
            <a:r>
              <a:rPr lang="en-GB" dirty="0" err="1"/>
              <a:t>Devintas</a:t>
            </a:r>
            <a:r>
              <a:rPr lang="en-GB" dirty="0"/>
              <a:t> </a:t>
            </a:r>
            <a:r>
              <a:rPr lang="en-GB" dirty="0" err="1"/>
              <a:t>struktūros</a:t>
            </a:r>
            <a:r>
              <a:rPr lang="en-GB" dirty="0"/>
              <a:t> </a:t>
            </a:r>
            <a:r>
              <a:rPr lang="en-GB" dirty="0" err="1"/>
              <a:t>lygis</a:t>
            </a:r>
            <a:endParaRPr lang="en-GB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Lucida Sans Unicode" pitchFamily="34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Lucida Sans Unicode" pitchFamily="34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fld id="{866E110F-629B-D445-A536-2AF526249683}" type="slidenum">
              <a:rPr lang="lt-LT"/>
              <a:pPr>
                <a:defRPr/>
              </a:pPr>
              <a:t>‹Nº›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MS Gothic" charset="0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itchFamily="34" charset="0"/>
          <a:ea typeface="MS Gothic" pitchFamily="49" charset="-128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itchFamily="34" charset="0"/>
          <a:ea typeface="MS Gothic" pitchFamily="49" charset="-128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itchFamily="34" charset="0"/>
          <a:ea typeface="MS Gothic" pitchFamily="49" charset="-128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itchFamily="34" charset="0"/>
          <a:ea typeface="MS Gothic" pitchFamily="49" charset="-128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+mn-ea"/>
          <a:cs typeface="MS Gothic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+mn-ea"/>
          <a:cs typeface="MS Gothic" charset="0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+mn-ea"/>
          <a:cs typeface="MS Gothic" charset="0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+mn-ea"/>
          <a:cs typeface="MS Gothic" charset="0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MS Gothic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20724" y="720725"/>
            <a:ext cx="6757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Overview of TA like </a:t>
            </a: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600" i="1" dirty="0">
                <a:solidFill>
                  <a:schemeClr val="bg1"/>
                </a:solidFill>
              </a:rPr>
              <a:t>a</a:t>
            </a:r>
            <a:r>
              <a:rPr lang="en-US" sz="3600" i="1" dirty="0" smtClean="0">
                <a:solidFill>
                  <a:schemeClr val="bg1"/>
                </a:solidFill>
              </a:rPr>
              <a:t>ctivities in Lithuania</a:t>
            </a: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lt-LT" dirty="0" smtClean="0">
              <a:solidFill>
                <a:srgbClr val="FFFFFF"/>
              </a:solidFill>
              <a:latin typeface="Tahoma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lt-LT" dirty="0">
              <a:solidFill>
                <a:srgbClr val="FFFFFF"/>
              </a:solidFill>
              <a:latin typeface="Tahoma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lt-LT" dirty="0" smtClean="0">
                <a:solidFill>
                  <a:srgbClr val="FFFFFF"/>
                </a:solidFill>
                <a:latin typeface="Tahoma" charset="0"/>
              </a:rPr>
              <a:t>Dr. Edgaras </a:t>
            </a:r>
            <a:r>
              <a:rPr lang="lt-LT" dirty="0">
                <a:solidFill>
                  <a:srgbClr val="FFFFFF"/>
                </a:solidFill>
                <a:latin typeface="Tahoma" charset="0"/>
              </a:rPr>
              <a:t>Leichteris</a:t>
            </a: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lt-LT" dirty="0" smtClean="0">
                <a:solidFill>
                  <a:srgbClr val="FFFFFF"/>
                </a:solidFill>
                <a:latin typeface="Tahoma" charset="0"/>
              </a:rPr>
              <a:t>Knowledge Economy Forum,</a:t>
            </a: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lt-LT" dirty="0">
              <a:solidFill>
                <a:srgbClr val="FFFFFF"/>
              </a:solidFill>
              <a:latin typeface="Tahoma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lt-LT" dirty="0" smtClean="0">
              <a:solidFill>
                <a:srgbClr val="FFFFFF"/>
              </a:solidFill>
              <a:latin typeface="Tahoma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lt-LT" dirty="0">
              <a:solidFill>
                <a:srgbClr val="FFFFFF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20725" y="720725"/>
            <a:ext cx="66817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3500" dirty="0" smtClean="0">
                <a:solidFill>
                  <a:srgbClr val="004586"/>
                </a:solidFill>
                <a:latin typeface="+mj-lt"/>
              </a:rPr>
              <a:t>How to position it ?</a:t>
            </a:r>
            <a:endParaRPr lang="lt-LT" sz="3500" dirty="0">
              <a:solidFill>
                <a:srgbClr val="004586"/>
              </a:solidFill>
              <a:latin typeface="+mj-lt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lt-LT" sz="2400" dirty="0" smtClean="0">
                <a:solidFill>
                  <a:srgbClr val="000000"/>
                </a:solidFill>
                <a:latin typeface="+mj-lt"/>
              </a:rPr>
              <a:t>“Stay away from society”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6912" y="2103437"/>
            <a:ext cx="6096000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/>
              <a:t>Position it towards politics or research</a:t>
            </a:r>
          </a:p>
          <a:p>
            <a:endParaRPr lang="en-US" sz="2400" b="1" dirty="0"/>
          </a:p>
          <a:p>
            <a:r>
              <a:rPr lang="en-US" sz="2400" b="1" dirty="0" smtClean="0"/>
              <a:t>… but “If the society is not involved, politicians will not listen”</a:t>
            </a:r>
          </a:p>
          <a:p>
            <a:endParaRPr lang="en-US" sz="2400" b="1" dirty="0"/>
          </a:p>
          <a:p>
            <a:r>
              <a:rPr lang="en-US" sz="2400" b="1" dirty="0" smtClean="0"/>
              <a:t>And</a:t>
            </a:r>
          </a:p>
          <a:p>
            <a:endParaRPr lang="en-US" sz="2400" b="1" dirty="0"/>
          </a:p>
          <a:p>
            <a:r>
              <a:rPr lang="en-US" sz="2400" b="1" dirty="0" smtClean="0"/>
              <a:t>Research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Debates/Advice</a:t>
            </a:r>
          </a:p>
          <a:p>
            <a:endParaRPr lang="en-US" sz="2400" b="1" dirty="0"/>
          </a:p>
          <a:p>
            <a:r>
              <a:rPr lang="en-US" sz="2400" b="1" dirty="0" smtClean="0"/>
              <a:t>Winner: for good advice you need good debates, based on some research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Picture 2" descr="iStock_000002428233X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912" y="2408237"/>
            <a:ext cx="2862918" cy="22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497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20725" y="720725"/>
            <a:ext cx="66817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3500" dirty="0" smtClean="0">
                <a:solidFill>
                  <a:srgbClr val="004586"/>
                </a:solidFill>
                <a:latin typeface="+mj-lt"/>
              </a:rPr>
              <a:t>Future</a:t>
            </a:r>
            <a:endParaRPr lang="lt-LT" sz="3500" dirty="0">
              <a:solidFill>
                <a:srgbClr val="004586"/>
              </a:solidFill>
              <a:latin typeface="+mj-lt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lt-LT" sz="2400" dirty="0" smtClean="0">
                <a:solidFill>
                  <a:srgbClr val="000000"/>
                </a:solidFill>
                <a:latin typeface="+mj-lt"/>
              </a:rPr>
              <a:t>Slow “food for thought” and a lot of learning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112" y="2027237"/>
            <a:ext cx="6934200" cy="60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/>
              <a:t>Identify interests of key players - NOW</a:t>
            </a:r>
          </a:p>
          <a:p>
            <a:endParaRPr lang="en-US" sz="2400" b="1" dirty="0"/>
          </a:p>
          <a:p>
            <a:r>
              <a:rPr lang="en-US" sz="2400" b="1" dirty="0" smtClean="0"/>
              <a:t>Prepare some possible scenarios (research model, public debate model, parliamentary institution, independent, private, tenders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budget) – July or September</a:t>
            </a:r>
          </a:p>
          <a:p>
            <a:endParaRPr lang="en-US" sz="2400" b="1" dirty="0"/>
          </a:p>
          <a:p>
            <a:r>
              <a:rPr lang="en-US" sz="2400" b="1" dirty="0" smtClean="0"/>
              <a:t>Some experiments by Knowledge Economy Forum in 2012-2013 to show how it looks like</a:t>
            </a:r>
          </a:p>
          <a:p>
            <a:endParaRPr lang="en-US" sz="2400" b="1" dirty="0"/>
          </a:p>
          <a:p>
            <a:r>
              <a:rPr lang="en-US" sz="2400" b="1" dirty="0" smtClean="0"/>
              <a:t>Pilot project in 2014 by somebody (Lithuanian SF)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3" descr="iStock_000004305251X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2512" y="3627437"/>
            <a:ext cx="2502926" cy="19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446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20725" y="720725"/>
            <a:ext cx="66817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lt-LT" sz="3500" dirty="0" smtClean="0">
                <a:solidFill>
                  <a:srgbClr val="004586"/>
                </a:solidFill>
                <a:latin typeface="+mj-lt"/>
              </a:rPr>
              <a:t>The role of the “birth enabler”</a:t>
            </a: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lt-LT" sz="2400" dirty="0" smtClean="0">
                <a:solidFill>
                  <a:srgbClr val="000000"/>
                </a:solidFill>
                <a:latin typeface="+mj-lt"/>
              </a:rPr>
              <a:t>Or how we have started</a:t>
            </a:r>
          </a:p>
        </p:txBody>
      </p:sp>
      <p:pic>
        <p:nvPicPr>
          <p:cNvPr id="3" name="Picture 2" descr="iStock_000005276573X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0512" y="2408237"/>
            <a:ext cx="4411799" cy="32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6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20725" y="720725"/>
            <a:ext cx="66817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3500" dirty="0" smtClean="0">
                <a:solidFill>
                  <a:srgbClr val="004586"/>
                </a:solidFill>
                <a:latin typeface="+mj-lt"/>
              </a:rPr>
              <a:t>Interviews in Switzerland</a:t>
            </a:r>
            <a:endParaRPr lang="lt-LT" sz="3500" dirty="0">
              <a:solidFill>
                <a:srgbClr val="004586"/>
              </a:solidFill>
              <a:latin typeface="+mj-lt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lt-LT" sz="2400" dirty="0" smtClean="0">
                <a:solidFill>
                  <a:srgbClr val="000000"/>
                </a:solidFill>
                <a:latin typeface="+mj-lt"/>
              </a:rPr>
              <a:t>Or how we have learned a lot</a:t>
            </a:r>
          </a:p>
        </p:txBody>
      </p:sp>
      <p:pic>
        <p:nvPicPr>
          <p:cNvPr id="3" name="Picture 2" descr="iStock_000004639005X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512" y="2636837"/>
            <a:ext cx="5397500" cy="3581400"/>
          </a:xfrm>
          <a:prstGeom prst="rect">
            <a:avLst/>
          </a:prstGeom>
        </p:spPr>
      </p:pic>
      <p:pic>
        <p:nvPicPr>
          <p:cNvPr id="4" name="Picture 3" descr="iStock_000006103831XSmal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5312" y="3246437"/>
            <a:ext cx="2866996" cy="285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285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20725" y="720725"/>
            <a:ext cx="66817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3500" dirty="0" smtClean="0">
                <a:solidFill>
                  <a:srgbClr val="004586"/>
                </a:solidFill>
                <a:latin typeface="+mj-lt"/>
              </a:rPr>
              <a:t>Interviews in Lithuania</a:t>
            </a:r>
            <a:endParaRPr lang="lt-LT" sz="3500" dirty="0">
              <a:solidFill>
                <a:srgbClr val="004586"/>
              </a:solidFill>
              <a:latin typeface="+mj-lt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lt-LT" sz="2400" dirty="0" smtClean="0">
                <a:solidFill>
                  <a:srgbClr val="000000"/>
                </a:solidFill>
                <a:latin typeface="+mj-lt"/>
              </a:rPr>
              <a:t>... So what is the TA (after 5th explanation) ?</a:t>
            </a:r>
          </a:p>
        </p:txBody>
      </p:sp>
      <p:pic>
        <p:nvPicPr>
          <p:cNvPr id="2" name="Picture 1" descr="iStock_000002305220X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3312" y="2408237"/>
            <a:ext cx="5397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246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20725" y="720725"/>
            <a:ext cx="66817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3500" dirty="0" smtClean="0">
                <a:solidFill>
                  <a:srgbClr val="004586"/>
                </a:solidFill>
                <a:latin typeface="+mj-lt"/>
              </a:rPr>
              <a:t>Strengths </a:t>
            </a:r>
            <a:r>
              <a:rPr lang="en-US" sz="3500" b="1" dirty="0" smtClean="0">
                <a:solidFill>
                  <a:srgbClr val="004586"/>
                </a:solidFill>
                <a:latin typeface="+mj-lt"/>
              </a:rPr>
              <a:t>and</a:t>
            </a:r>
            <a:r>
              <a:rPr lang="en-US" sz="3500" dirty="0" smtClean="0">
                <a:solidFill>
                  <a:srgbClr val="004586"/>
                </a:solidFill>
                <a:latin typeface="+mj-lt"/>
              </a:rPr>
              <a:t> Weaknesses </a:t>
            </a:r>
            <a:endParaRPr lang="lt-LT" sz="3500" dirty="0">
              <a:solidFill>
                <a:srgbClr val="004586"/>
              </a:solidFill>
              <a:latin typeface="+mj-lt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lt-LT" sz="2400" dirty="0" smtClean="0">
                <a:solidFill>
                  <a:srgbClr val="000000"/>
                </a:solidFill>
                <a:latin typeface="+mj-lt"/>
              </a:rPr>
              <a:t>It’s much easier to talk about problems in our S&amp;T system and Innovation scoreboard</a:t>
            </a:r>
          </a:p>
        </p:txBody>
      </p:sp>
      <p:pic>
        <p:nvPicPr>
          <p:cNvPr id="3" name="Picture 2" descr="iStock_000003411173X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512" y="3246437"/>
            <a:ext cx="2845016" cy="213376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3112" y="2636837"/>
            <a:ext cx="4648200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/>
              <a:t>Science and education reform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Big SF projects (valleys, etc.)</a:t>
            </a: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Highly educated, but often without skills and competences</a:t>
            </a: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Effectiveness of funding (good signs, but still a lot of problems)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859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20725" y="720725"/>
            <a:ext cx="66817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3500" dirty="0" smtClean="0">
                <a:solidFill>
                  <a:srgbClr val="004586"/>
                </a:solidFill>
                <a:latin typeface="+mj-lt"/>
              </a:rPr>
              <a:t>Main issues</a:t>
            </a:r>
            <a:endParaRPr lang="lt-LT" sz="3500" dirty="0">
              <a:solidFill>
                <a:srgbClr val="004586"/>
              </a:solidFill>
              <a:latin typeface="+mj-lt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lt-LT" sz="2400" dirty="0" smtClean="0">
                <a:solidFill>
                  <a:srgbClr val="000000"/>
                </a:solidFill>
                <a:latin typeface="+mj-lt"/>
              </a:rPr>
              <a:t>From the analysis of strengths and weaknesses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6912" y="2255837"/>
            <a:ext cx="6477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/>
              <a:t>Demand for high quality research in general (“tired of imitation”)</a:t>
            </a:r>
          </a:p>
          <a:p>
            <a:endParaRPr lang="en-US" sz="2400" b="1" dirty="0"/>
          </a:p>
          <a:p>
            <a:r>
              <a:rPr lang="en-US" sz="2400" b="1" dirty="0" smtClean="0"/>
              <a:t>Unrecognized demand by politicians</a:t>
            </a: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Political decisions are based on anecdotal examples or opinions (not research/advice)</a:t>
            </a: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You need to be well prepared, sometimes you need to change coalition in parliament for “1 hour” to make the decision</a:t>
            </a: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" name="Picture 1" descr="iStock_000004644000X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7218" y="3094037"/>
            <a:ext cx="2593787" cy="25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286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20725" y="720725"/>
            <a:ext cx="66817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3500" dirty="0" err="1" smtClean="0">
                <a:solidFill>
                  <a:srgbClr val="004586"/>
                </a:solidFill>
                <a:latin typeface="+mj-lt"/>
              </a:rPr>
              <a:t>Organisations</a:t>
            </a:r>
            <a:endParaRPr lang="lt-LT" sz="3500" dirty="0">
              <a:solidFill>
                <a:srgbClr val="004586"/>
              </a:solidFill>
              <a:latin typeface="+mj-lt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lt-LT" sz="2400" dirty="0" smtClean="0">
                <a:solidFill>
                  <a:srgbClr val="000000"/>
                </a:solidFill>
                <a:latin typeface="+mj-lt"/>
              </a:rPr>
              <a:t>Many players, many ambitions, weak capacities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6912" y="2255837"/>
            <a:ext cx="6477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/>
              <a:t>Parliament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Government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Agencies (MITA, MOSTA, etc.)</a:t>
            </a:r>
          </a:p>
          <a:p>
            <a:endParaRPr lang="en-US" sz="2400" b="1" dirty="0"/>
          </a:p>
          <a:p>
            <a:r>
              <a:rPr lang="en-US" sz="2400" b="1" dirty="0" smtClean="0"/>
              <a:t>Research Council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Science Academy</a:t>
            </a:r>
          </a:p>
          <a:p>
            <a:endParaRPr lang="en-US" sz="2400" b="1" dirty="0"/>
          </a:p>
          <a:p>
            <a:r>
              <a:rPr lang="en-US" sz="2400" b="1" dirty="0" smtClean="0"/>
              <a:t>Scientific and Business communities</a:t>
            </a:r>
          </a:p>
          <a:p>
            <a:endParaRPr lang="en-US" sz="2400" b="1" dirty="0"/>
          </a:p>
          <a:p>
            <a:r>
              <a:rPr lang="en-US" sz="2400" b="1" dirty="0" smtClean="0"/>
              <a:t>NGO’s/ Citizens / General public </a:t>
            </a:r>
          </a:p>
          <a:p>
            <a:endParaRPr lang="en-US" sz="2400" b="1" dirty="0"/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Picture 2" descr="iStock_000004051140X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7712" y="3017837"/>
            <a:ext cx="2601913" cy="25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80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20725" y="720725"/>
            <a:ext cx="66817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3500" dirty="0" smtClean="0">
                <a:solidFill>
                  <a:srgbClr val="004586"/>
                </a:solidFill>
                <a:latin typeface="+mj-lt"/>
              </a:rPr>
              <a:t>TA like activities</a:t>
            </a:r>
            <a:endParaRPr lang="lt-LT" sz="3500" dirty="0">
              <a:solidFill>
                <a:srgbClr val="004586"/>
              </a:solidFill>
              <a:latin typeface="+mj-lt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lt-LT" sz="2400" dirty="0" smtClean="0">
                <a:solidFill>
                  <a:srgbClr val="000000"/>
                </a:solidFill>
                <a:latin typeface="+mj-lt"/>
              </a:rPr>
              <a:t>We have some very fragmented experience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6912" y="2103437"/>
            <a:ext cx="6096000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/>
              <a:t>Risk assessment – we have, but not in the PTA context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Environmental impact assessment – best what we have, but in low quantities</a:t>
            </a:r>
          </a:p>
          <a:p>
            <a:endParaRPr lang="en-US" sz="2400" b="1" dirty="0"/>
          </a:p>
          <a:p>
            <a:r>
              <a:rPr lang="en-US" sz="2400" b="1" dirty="0" smtClean="0"/>
              <a:t>Philosophy of technology and ethics – the worst preparation for that</a:t>
            </a:r>
          </a:p>
          <a:p>
            <a:endParaRPr lang="en-US" sz="2400" b="1" dirty="0"/>
          </a:p>
          <a:p>
            <a:r>
              <a:rPr lang="en-US" sz="2400" b="1" dirty="0" smtClean="0"/>
              <a:t>Social studies – only few scientists capable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Technology foresight – none. 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Picture 2" descr="iStock_000005565071X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6312" y="2713037"/>
            <a:ext cx="2276532" cy="251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034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20725" y="720725"/>
            <a:ext cx="66817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3500" dirty="0" smtClean="0">
                <a:solidFill>
                  <a:srgbClr val="004586"/>
                </a:solidFill>
                <a:latin typeface="+mj-lt"/>
              </a:rPr>
              <a:t>So do we need it ?</a:t>
            </a:r>
            <a:endParaRPr lang="lt-LT" sz="3500" dirty="0">
              <a:solidFill>
                <a:srgbClr val="004586"/>
              </a:solidFill>
              <a:latin typeface="+mj-lt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lt-LT" sz="2400" dirty="0" smtClean="0">
                <a:solidFill>
                  <a:srgbClr val="000000"/>
                </a:solidFill>
                <a:latin typeface="+mj-lt"/>
              </a:rPr>
              <a:t>YES, .... BUT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6912" y="2103437"/>
            <a:ext cx="6096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/>
              <a:t>“Not as always”</a:t>
            </a:r>
          </a:p>
          <a:p>
            <a:endParaRPr lang="en-US" sz="2400" b="1" dirty="0"/>
          </a:p>
          <a:p>
            <a:r>
              <a:rPr lang="en-US" sz="2400" b="1" dirty="0" smtClean="0"/>
              <a:t>“Not for the money”</a:t>
            </a:r>
          </a:p>
          <a:p>
            <a:endParaRPr lang="en-US" sz="2400" b="1" dirty="0"/>
          </a:p>
          <a:p>
            <a:r>
              <a:rPr lang="en-US" sz="2400" b="1" dirty="0" smtClean="0"/>
              <a:t>“Not in a hurry”</a:t>
            </a:r>
          </a:p>
          <a:p>
            <a:endParaRPr lang="en-US" sz="2400" b="1" dirty="0"/>
          </a:p>
          <a:p>
            <a:r>
              <a:rPr lang="en-US" sz="2400" b="1" dirty="0" smtClean="0"/>
              <a:t>“Not with this Parliament”</a:t>
            </a:r>
          </a:p>
          <a:p>
            <a:endParaRPr lang="en-US" sz="2400" b="1" dirty="0"/>
          </a:p>
          <a:p>
            <a:r>
              <a:rPr lang="en-US" sz="2400" b="1" dirty="0" smtClean="0"/>
              <a:t>“Only if it’s independent”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" name="Picture 1" descr="iStock_000003082564X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7712" y="4541837"/>
            <a:ext cx="2605668" cy="2166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31112" y="1722437"/>
            <a:ext cx="1676400" cy="249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231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429</Words>
  <Application>Microsoft Office PowerPoint</Application>
  <PresentationFormat>Personalizado</PresentationFormat>
  <Paragraphs>104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Edgaras Leichteris</dc:creator>
  <cp:lastModifiedBy>Belen Lopez</cp:lastModifiedBy>
  <cp:revision>136</cp:revision>
  <cp:lastPrinted>2012-05-25T04:40:58Z</cp:lastPrinted>
  <dcterms:created xsi:type="dcterms:W3CDTF">2009-12-31T10:06:29Z</dcterms:created>
  <dcterms:modified xsi:type="dcterms:W3CDTF">2012-06-25T10:01:46Z</dcterms:modified>
</cp:coreProperties>
</file>