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8" r:id="rId2"/>
    <p:sldId id="325" r:id="rId3"/>
    <p:sldId id="327" r:id="rId4"/>
    <p:sldId id="328" r:id="rId5"/>
    <p:sldId id="329" r:id="rId6"/>
    <p:sldId id="263" r:id="rId7"/>
    <p:sldId id="261" r:id="rId8"/>
    <p:sldId id="266" r:id="rId9"/>
    <p:sldId id="260" r:id="rId10"/>
    <p:sldId id="279" r:id="rId11"/>
    <p:sldId id="306" r:id="rId12"/>
    <p:sldId id="309" r:id="rId13"/>
    <p:sldId id="310" r:id="rId14"/>
    <p:sldId id="311" r:id="rId15"/>
    <p:sldId id="312" r:id="rId16"/>
    <p:sldId id="324" r:id="rId17"/>
    <p:sldId id="313" r:id="rId18"/>
    <p:sldId id="314" r:id="rId19"/>
    <p:sldId id="315" r:id="rId20"/>
    <p:sldId id="316" r:id="rId21"/>
    <p:sldId id="319" r:id="rId22"/>
    <p:sldId id="322" r:id="rId23"/>
    <p:sldId id="320" r:id="rId24"/>
    <p:sldId id="323" r:id="rId25"/>
    <p:sldId id="321" r:id="rId26"/>
    <p:sldId id="305" r:id="rId27"/>
  </p:sldIdLst>
  <p:sldSz cx="9144000" cy="6858000" type="screen4x3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Demi Cond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Demi Cond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Demi Cond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Demi Cond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Demi Cond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Demi Cond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Demi Cond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Demi Cond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Demi Cond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AAE6"/>
    <a:srgbClr val="5A6EB4"/>
    <a:srgbClr val="A00078"/>
    <a:srgbClr val="A01E28"/>
    <a:srgbClr val="5F5F5F"/>
    <a:srgbClr val="B2B2B2"/>
    <a:srgbClr val="6699FF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1186" autoAdjust="0"/>
  </p:normalViewPr>
  <p:slideViewPr>
    <p:cSldViewPr>
      <p:cViewPr varScale="1">
        <p:scale>
          <a:sx n="95" d="100"/>
          <a:sy n="95" d="100"/>
        </p:scale>
        <p:origin x="-3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0" d="100"/>
          <a:sy n="100" d="100"/>
        </p:scale>
        <p:origin x="-780" y="-72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629025" y="508000"/>
            <a:ext cx="2733675" cy="30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800">
                <a:latin typeface="Arial" charset="0"/>
              </a:defRPr>
            </a:lvl1pPr>
          </a:lstStyle>
          <a:p>
            <a:r>
              <a:rPr lang="de-DE"/>
              <a:t>Dr. Leonhard Hennen, ITAS, KIT</a:t>
            </a:r>
          </a:p>
        </p:txBody>
      </p:sp>
      <p:pic>
        <p:nvPicPr>
          <p:cNvPr id="9219" name="Picture 6" descr="KITlogo_RG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4513" y="117475"/>
            <a:ext cx="1071562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r>
              <a:rPr lang="de-DE"/>
              <a:t>Prof. Dr. Max Mustermann | Musterfakultät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05954611-F0B7-4E22-BE65-7EF44356A627}" type="slidenum">
              <a:rPr lang="de-DE"/>
              <a:pPr>
                <a:defRPr/>
              </a:pPr>
              <a:t>‹Nº›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5988" y="742950"/>
            <a:ext cx="4965700" cy="3724275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14875"/>
            <a:ext cx="4981575" cy="446881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079500" y="862013"/>
            <a:ext cx="4654550" cy="3490912"/>
          </a:xfrm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171950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079500" y="862013"/>
            <a:ext cx="4654550" cy="3490912"/>
          </a:xfrm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171950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079500" y="862013"/>
            <a:ext cx="4654550" cy="3490912"/>
          </a:xfrm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171950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59563" y="333375"/>
            <a:ext cx="2089150" cy="57594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90525" y="333375"/>
            <a:ext cx="6116638" cy="575945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ítulo y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0525" y="333375"/>
            <a:ext cx="6911975" cy="56197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gráfico"/>
          <p:cNvSpPr>
            <a:spLocks noGrp="1"/>
          </p:cNvSpPr>
          <p:nvPr>
            <p:ph type="chart" idx="1"/>
          </p:nvPr>
        </p:nvSpPr>
        <p:spPr>
          <a:xfrm>
            <a:off x="392113" y="1198563"/>
            <a:ext cx="8356600" cy="4894262"/>
          </a:xfrm>
        </p:spPr>
        <p:txBody>
          <a:bodyPr/>
          <a:lstStyle/>
          <a:p>
            <a:endParaRPr lang="ca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2113" y="1198563"/>
            <a:ext cx="4102100" cy="4894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6613" y="1198563"/>
            <a:ext cx="4102100" cy="4894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II_rahmen_neu_folg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0525" y="333375"/>
            <a:ext cx="691197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Folientitel durch klicken hinzufügen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2113" y="1198563"/>
            <a:ext cx="8356600" cy="489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Karlsruhe Institute of Technology (KIT).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pic>
        <p:nvPicPr>
          <p:cNvPr id="1037" name="Picture 13" descr="KIT-Logo-rgb_d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524750" y="6361113"/>
            <a:ext cx="1076325" cy="49688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60000"/>
        <a:buBlip>
          <a:blip r:embed="rId15"/>
        </a:buBlip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60000"/>
        <a:buBlip>
          <a:blip r:embed="rId15"/>
        </a:buBlip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60000"/>
        <a:buBlip>
          <a:blip r:embed="rId15"/>
        </a:buBlip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60000"/>
        <a:buBlip>
          <a:blip r:embed="rId15"/>
        </a:buBlip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2113" y="836613"/>
            <a:ext cx="8356600" cy="525621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de-DE" smtClean="0"/>
              <a:t> </a:t>
            </a:r>
          </a:p>
          <a:p>
            <a:pPr algn="ctr" eaLnBrk="1" hangingPunct="1">
              <a:buFontTx/>
              <a:buNone/>
            </a:pPr>
            <a:endParaRPr lang="de-DE" smtClean="0"/>
          </a:p>
          <a:p>
            <a:pPr algn="ctr" eaLnBrk="1" hangingPunct="1">
              <a:buFontTx/>
              <a:buNone/>
            </a:pPr>
            <a:r>
              <a:rPr lang="en-US" sz="2800" b="1" smtClean="0">
                <a:latin typeface="Times New Roman" pitchFamily="18" charset="0"/>
              </a:rPr>
              <a:t>Parliamentary TA in Europe </a:t>
            </a:r>
          </a:p>
          <a:p>
            <a:pPr algn="ctr" eaLnBrk="1" hangingPunct="1">
              <a:buFontTx/>
              <a:buNone/>
            </a:pPr>
            <a:r>
              <a:rPr lang="en-US" b="1" smtClean="0">
                <a:latin typeface="Times New Roman" pitchFamily="18" charset="0"/>
              </a:rPr>
              <a:t>The example of the Office of </a:t>
            </a:r>
            <a:br>
              <a:rPr lang="en-US" b="1" smtClean="0">
                <a:latin typeface="Times New Roman" pitchFamily="18" charset="0"/>
              </a:rPr>
            </a:br>
            <a:r>
              <a:rPr lang="en-US" b="1" smtClean="0">
                <a:latin typeface="Times New Roman" pitchFamily="18" charset="0"/>
              </a:rPr>
              <a:t>Technology Assessment at the German Parliament</a:t>
            </a:r>
            <a:br>
              <a:rPr lang="en-US" b="1" smtClean="0">
                <a:latin typeface="Times New Roman" pitchFamily="18" charset="0"/>
              </a:rPr>
            </a:br>
            <a:endParaRPr lang="en-US" b="1" smtClean="0">
              <a:latin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sz="2000" smtClean="0">
                <a:latin typeface="Times New Roman" pitchFamily="18" charset="0"/>
              </a:rPr>
              <a:t>Dr. Leonhard Hennen</a:t>
            </a:r>
          </a:p>
          <a:p>
            <a:pPr algn="ctr" eaLnBrk="1" hangingPunct="1">
              <a:buFontTx/>
              <a:buNone/>
            </a:pPr>
            <a:r>
              <a:rPr lang="en-US" sz="1800" i="1" smtClean="0">
                <a:latin typeface="Times New Roman" pitchFamily="18" charset="0"/>
              </a:rPr>
              <a:t>Institute of Technology Assessment and Systems Analysis, Karlsruhe Institute of Technology (ITAS / KIT)</a:t>
            </a:r>
          </a:p>
          <a:p>
            <a:pPr algn="ctr" eaLnBrk="1" hangingPunct="1">
              <a:buFontTx/>
              <a:buNone/>
            </a:pPr>
            <a:r>
              <a:rPr lang="en-US" sz="1800" i="1" smtClean="0">
                <a:latin typeface="Times New Roman" pitchFamily="18" charset="0"/>
              </a:rPr>
              <a:t>European Technology Assessment Group</a:t>
            </a:r>
          </a:p>
          <a:p>
            <a:pPr algn="ctr" eaLnBrk="1" hangingPunct="1">
              <a:buFontTx/>
              <a:buNone/>
            </a:pPr>
            <a:endParaRPr lang="en-US" sz="1800" i="1" smtClean="0">
              <a:latin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sz="1800" b="1" i="1" smtClean="0">
                <a:latin typeface="Times New Roman" pitchFamily="18" charset="0"/>
              </a:rPr>
              <a:t>PACITA Workshop, Vilnius, 25th of May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33375"/>
            <a:ext cx="6911975" cy="1150938"/>
          </a:xfrm>
        </p:spPr>
        <p:txBody>
          <a:bodyPr/>
          <a:lstStyle/>
          <a:p>
            <a:r>
              <a:rPr lang="en-US" sz="2000" smtClean="0"/>
              <a:t>Technology fields covered by EPTA projects 1990-2009</a:t>
            </a:r>
            <a:br>
              <a:rPr lang="en-US" sz="2000" smtClean="0"/>
            </a:br>
            <a:r>
              <a:rPr lang="en-US" sz="2000" smtClean="0"/>
              <a:t/>
            </a:r>
            <a:br>
              <a:rPr lang="en-US" sz="2000" smtClean="0"/>
            </a:br>
            <a:r>
              <a:rPr lang="en-US" sz="1800" i="1" smtClean="0"/>
              <a:t>Total of 587 projects covered by EPTA database: www.eptanetwork.org</a:t>
            </a:r>
          </a:p>
        </p:txBody>
      </p:sp>
      <p:graphicFrame>
        <p:nvGraphicFramePr>
          <p:cNvPr id="57347" name="Object 3"/>
          <p:cNvGraphicFramePr>
            <a:graphicFrameLocks noChangeAspect="1"/>
          </p:cNvGraphicFramePr>
          <p:nvPr>
            <p:ph idx="1"/>
          </p:nvPr>
        </p:nvGraphicFramePr>
        <p:xfrm>
          <a:off x="212725" y="1616075"/>
          <a:ext cx="8593138" cy="4710113"/>
        </p:xfrm>
        <a:graphic>
          <a:graphicData uri="http://schemas.openxmlformats.org/presentationml/2006/ole">
            <p:oleObj spid="_x0000_s57347" name="Diagramm" r:id="rId3" imgW="8601018" imgH="4714805" progId="MSGraph.Chart.8">
              <p:embed followColorScheme="full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1" name="Rectangle 5"/>
          <p:cNvSpPr>
            <a:spLocks noChangeArrowheads="1"/>
          </p:cNvSpPr>
          <p:nvPr/>
        </p:nvSpPr>
        <p:spPr bwMode="auto">
          <a:xfrm>
            <a:off x="395288" y="1773238"/>
            <a:ext cx="8356600" cy="489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SzPct val="70000"/>
              <a:buFont typeface="Wingdings" pitchFamily="2" charset="2"/>
              <a:buChar char="Ø"/>
            </a:pPr>
            <a:r>
              <a:rPr lang="en-GB" sz="2400">
                <a:solidFill>
                  <a:schemeClr val="tx2"/>
                </a:solidFill>
                <a:latin typeface="Sabon" pitchFamily="18" charset="0"/>
              </a:rPr>
              <a:t>discussion on TA in the Bundestag since 1973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SzPct val="70000"/>
              <a:buFont typeface="Wingdings" pitchFamily="2" charset="2"/>
              <a:buChar char="Ø"/>
            </a:pPr>
            <a:r>
              <a:rPr lang="en-GB" sz="2400">
                <a:solidFill>
                  <a:schemeClr val="tx2"/>
                </a:solidFill>
                <a:latin typeface="Sabon" pitchFamily="18" charset="0"/>
              </a:rPr>
              <a:t>institutionalisation of TAB by law in 1989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SzPct val="70000"/>
              <a:buFont typeface="Wingdings" pitchFamily="2" charset="2"/>
              <a:buChar char="Ø"/>
            </a:pPr>
            <a:r>
              <a:rPr lang="en-GB" sz="2400">
                <a:solidFill>
                  <a:schemeClr val="tx2"/>
                </a:solidFill>
                <a:latin typeface="Sabon" pitchFamily="18" charset="0"/>
              </a:rPr>
              <a:t>main idea: contract of the German Bundestag on the operation of TAB with an external organisation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SzPct val="70000"/>
              <a:buFont typeface="Wingdings" pitchFamily="2" charset="2"/>
              <a:buChar char="Ø"/>
            </a:pPr>
            <a:r>
              <a:rPr lang="en-GB" sz="2400">
                <a:solidFill>
                  <a:schemeClr val="tx2"/>
                </a:solidFill>
                <a:latin typeface="Sabon" pitchFamily="18" charset="0"/>
              </a:rPr>
              <a:t>duration of contracts: five years (after pilot phase 1990–1993)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SzPct val="70000"/>
              <a:buFont typeface="Wingdings" pitchFamily="2" charset="2"/>
              <a:buChar char="Ø"/>
            </a:pPr>
            <a:r>
              <a:rPr lang="en-GB" sz="2400">
                <a:solidFill>
                  <a:schemeClr val="tx2"/>
                </a:solidFill>
                <a:latin typeface="Sabon" pitchFamily="18" charset="0"/>
              </a:rPr>
              <a:t>since 1990 operation of TAB by ITAS (Institute for Technology Assessment and Systems Analysis) which is part of Forschungszentrum Karlsruhe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SzPct val="70000"/>
              <a:buFont typeface="Wingdings" pitchFamily="2" charset="2"/>
              <a:buChar char="Ø"/>
            </a:pPr>
            <a:r>
              <a:rPr lang="en-GB" sz="2400">
                <a:solidFill>
                  <a:schemeClr val="tx2"/>
                </a:solidFill>
                <a:latin typeface="Sabon" pitchFamily="18" charset="0"/>
              </a:rPr>
              <a:t>since 2003 institutionalised cooperation with FhG-ISI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SzPct val="70000"/>
              <a:buFont typeface="Wingdings" pitchFamily="2" charset="2"/>
              <a:buChar char="Ø"/>
            </a:pPr>
            <a:r>
              <a:rPr lang="en-GB" sz="2400">
                <a:solidFill>
                  <a:schemeClr val="tx2"/>
                </a:solidFill>
                <a:latin typeface="Sabon" pitchFamily="18" charset="0"/>
              </a:rPr>
              <a:t>annual budget 2 Mio. Euro, including budget for subcontracting and external expertises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SzPct val="70000"/>
            </a:pPr>
            <a:endParaRPr lang="en-GB" sz="2400">
              <a:solidFill>
                <a:schemeClr val="tx2"/>
              </a:solidFill>
              <a:latin typeface="Sabon" pitchFamily="18" charset="0"/>
            </a:endParaRPr>
          </a:p>
        </p:txBody>
      </p:sp>
      <p:sp>
        <p:nvSpPr>
          <p:cNvPr id="101382" name="Rectangle 6"/>
          <p:cNvSpPr>
            <a:spLocks noChangeArrowheads="1"/>
          </p:cNvSpPr>
          <p:nvPr/>
        </p:nvSpPr>
        <p:spPr bwMode="auto">
          <a:xfrm>
            <a:off x="3132138" y="476250"/>
            <a:ext cx="57546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de-DE"/>
              <a:t>Büro für Technikfolgen-Abschätzung beim Deutschen Bundestag</a:t>
            </a:r>
          </a:p>
        </p:txBody>
      </p:sp>
      <p:pic>
        <p:nvPicPr>
          <p:cNvPr id="101383" name="Picture 7" descr="logo_ta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549275"/>
            <a:ext cx="2616200" cy="1062038"/>
          </a:xfrm>
          <a:prstGeom prst="rect">
            <a:avLst/>
          </a:prstGeom>
          <a:noFill/>
        </p:spPr>
      </p:pic>
      <p:sp>
        <p:nvSpPr>
          <p:cNvPr id="101384" name="Text Box 8"/>
          <p:cNvSpPr txBox="1">
            <a:spLocks noChangeArrowheads="1"/>
          </p:cNvSpPr>
          <p:nvPr/>
        </p:nvSpPr>
        <p:spPr bwMode="auto">
          <a:xfrm>
            <a:off x="3779838" y="1125538"/>
            <a:ext cx="4032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www.tab-beim-bundestag.de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390525" y="333375"/>
            <a:ext cx="8213725" cy="561975"/>
          </a:xfrm>
          <a:noFill/>
          <a:ln/>
        </p:spPr>
        <p:txBody>
          <a:bodyPr/>
          <a:lstStyle/>
          <a:p>
            <a:pPr algn="ctr"/>
            <a:r>
              <a:rPr lang="en-US" sz="3200" smtClean="0">
                <a:solidFill>
                  <a:schemeClr val="tx1"/>
                </a:solidFill>
                <a:latin typeface="Sabon" pitchFamily="18" charset="0"/>
              </a:rPr>
              <a:t>Model of Institutionalisation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256212"/>
          </a:xfrm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04452" name="Rectangle 4"/>
          <p:cNvSpPr>
            <a:spLocks noChangeArrowheads="1"/>
          </p:cNvSpPr>
          <p:nvPr/>
        </p:nvSpPr>
        <p:spPr bwMode="auto">
          <a:xfrm>
            <a:off x="4211638" y="5805488"/>
            <a:ext cx="1296987" cy="431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de-DE" sz="1400" b="1">
                <a:latin typeface="Arial" charset="0"/>
              </a:rPr>
              <a:t>Public</a:t>
            </a:r>
          </a:p>
        </p:txBody>
      </p:sp>
      <p:sp>
        <p:nvSpPr>
          <p:cNvPr id="104453" name="Rectangle 5"/>
          <p:cNvSpPr>
            <a:spLocks noChangeArrowheads="1"/>
          </p:cNvSpPr>
          <p:nvPr/>
        </p:nvSpPr>
        <p:spPr bwMode="auto">
          <a:xfrm>
            <a:off x="2411413" y="5805488"/>
            <a:ext cx="1368425" cy="431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a-ES"/>
          </a:p>
        </p:txBody>
      </p:sp>
      <p:sp>
        <p:nvSpPr>
          <p:cNvPr id="104454" name="Rectangle 6"/>
          <p:cNvSpPr>
            <a:spLocks noChangeArrowheads="1"/>
          </p:cNvSpPr>
          <p:nvPr/>
        </p:nvSpPr>
        <p:spPr bwMode="auto">
          <a:xfrm>
            <a:off x="2339975" y="3141663"/>
            <a:ext cx="2016125" cy="6477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a-ES"/>
          </a:p>
        </p:txBody>
      </p:sp>
      <p:sp>
        <p:nvSpPr>
          <p:cNvPr id="104455" name="Rectangle 7"/>
          <p:cNvSpPr>
            <a:spLocks noChangeArrowheads="1"/>
          </p:cNvSpPr>
          <p:nvPr/>
        </p:nvSpPr>
        <p:spPr bwMode="auto">
          <a:xfrm>
            <a:off x="2987675" y="1557338"/>
            <a:ext cx="2808288" cy="9366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a-ES"/>
          </a:p>
        </p:txBody>
      </p:sp>
      <p:sp>
        <p:nvSpPr>
          <p:cNvPr id="104456" name="Text Box 8"/>
          <p:cNvSpPr txBox="1">
            <a:spLocks noChangeArrowheads="1"/>
          </p:cNvSpPr>
          <p:nvPr/>
        </p:nvSpPr>
        <p:spPr bwMode="auto">
          <a:xfrm>
            <a:off x="3276600" y="1844675"/>
            <a:ext cx="2087563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400" b="1">
                <a:latin typeface="Arial" charset="0"/>
              </a:rPr>
              <a:t>German Parliament</a:t>
            </a:r>
          </a:p>
          <a:p>
            <a:pPr eaLnBrk="0" hangingPunct="0">
              <a:spcBef>
                <a:spcPct val="50000"/>
              </a:spcBef>
            </a:pPr>
            <a:r>
              <a:rPr lang="en-GB" sz="1400">
                <a:latin typeface="Arial" charset="0"/>
              </a:rPr>
              <a:t>Committees</a:t>
            </a:r>
          </a:p>
        </p:txBody>
      </p:sp>
      <p:sp>
        <p:nvSpPr>
          <p:cNvPr id="104457" name="Text Box 9"/>
          <p:cNvSpPr txBox="1">
            <a:spLocks noChangeArrowheads="1"/>
          </p:cNvSpPr>
          <p:nvPr/>
        </p:nvSpPr>
        <p:spPr bwMode="auto">
          <a:xfrm>
            <a:off x="4859338" y="2781300"/>
            <a:ext cx="2233612" cy="73977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400" b="1">
                <a:latin typeface="Arial" charset="0"/>
              </a:rPr>
              <a:t>Steering Committee</a:t>
            </a:r>
            <a:br>
              <a:rPr lang="en-GB" sz="1400" b="1">
                <a:latin typeface="Arial" charset="0"/>
              </a:rPr>
            </a:br>
            <a:r>
              <a:rPr lang="en-GB" sz="1400">
                <a:latin typeface="Arial" charset="0"/>
              </a:rPr>
              <a:t>Committee for Education, Research and TA</a:t>
            </a:r>
          </a:p>
        </p:txBody>
      </p:sp>
      <p:sp>
        <p:nvSpPr>
          <p:cNvPr id="104458" name="Oval 10"/>
          <p:cNvSpPr>
            <a:spLocks noChangeArrowheads="1"/>
          </p:cNvSpPr>
          <p:nvPr/>
        </p:nvSpPr>
        <p:spPr bwMode="auto">
          <a:xfrm>
            <a:off x="3059113" y="4005263"/>
            <a:ext cx="1800225" cy="1584325"/>
          </a:xfrm>
          <a:prstGeom prst="ellipse">
            <a:avLst/>
          </a:prstGeom>
          <a:solidFill>
            <a:srgbClr val="FF6699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de-DE" b="1">
                <a:latin typeface="Arial" charset="0"/>
              </a:rPr>
              <a:t>TAB</a:t>
            </a:r>
          </a:p>
          <a:p>
            <a:pPr algn="ctr" eaLnBrk="0" hangingPunct="0">
              <a:spcBef>
                <a:spcPct val="50000"/>
              </a:spcBef>
            </a:pPr>
            <a:r>
              <a:rPr lang="de-DE" sz="1400">
                <a:latin typeface="Arial" charset="0"/>
              </a:rPr>
              <a:t>Scientific Unit</a:t>
            </a:r>
          </a:p>
        </p:txBody>
      </p:sp>
      <p:sp>
        <p:nvSpPr>
          <p:cNvPr id="104459" name="Text Box 11"/>
          <p:cNvSpPr txBox="1">
            <a:spLocks noChangeArrowheads="1"/>
          </p:cNvSpPr>
          <p:nvPr/>
        </p:nvSpPr>
        <p:spPr bwMode="auto">
          <a:xfrm>
            <a:off x="2484438" y="3213100"/>
            <a:ext cx="17272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400">
                <a:latin typeface="Arial" charset="0"/>
              </a:rPr>
              <a:t>Parl.</a:t>
            </a:r>
            <a:r>
              <a:rPr lang="en-GB" sz="1400" b="1">
                <a:latin typeface="Arial" charset="0"/>
              </a:rPr>
              <a:t> Rapporteurs</a:t>
            </a:r>
            <a:r>
              <a:rPr lang="en-GB" sz="1400">
                <a:latin typeface="Arial" charset="0"/>
              </a:rPr>
              <a:t> for TA</a:t>
            </a:r>
          </a:p>
        </p:txBody>
      </p:sp>
      <p:sp>
        <p:nvSpPr>
          <p:cNvPr id="104460" name="Rectangle 12"/>
          <p:cNvSpPr>
            <a:spLocks noChangeArrowheads="1"/>
          </p:cNvSpPr>
          <p:nvPr/>
        </p:nvSpPr>
        <p:spPr bwMode="auto">
          <a:xfrm>
            <a:off x="4643438" y="4076700"/>
            <a:ext cx="2376487" cy="86518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de-DE" sz="1400" b="1">
                <a:latin typeface="Arial" charset="0"/>
              </a:rPr>
              <a:t>Extern. Scientific Institution</a:t>
            </a:r>
            <a:r>
              <a:rPr lang="de-DE" sz="1400">
                <a:latin typeface="Arial" charset="0"/>
              </a:rPr>
              <a:t/>
            </a:r>
            <a:br>
              <a:rPr lang="de-DE" sz="1400">
                <a:latin typeface="Arial" charset="0"/>
              </a:rPr>
            </a:br>
            <a:r>
              <a:rPr lang="de-DE" sz="1400">
                <a:latin typeface="Arial" charset="0"/>
              </a:rPr>
              <a:t>ITAS</a:t>
            </a:r>
            <a:br>
              <a:rPr lang="de-DE" sz="1400">
                <a:latin typeface="Arial" charset="0"/>
              </a:rPr>
            </a:br>
            <a:r>
              <a:rPr lang="de-DE" sz="1400">
                <a:latin typeface="Arial" charset="0"/>
              </a:rPr>
              <a:t> Research Center Karlsruhe</a:t>
            </a:r>
            <a:br>
              <a:rPr lang="de-DE" sz="1400">
                <a:latin typeface="Arial" charset="0"/>
              </a:rPr>
            </a:br>
            <a:r>
              <a:rPr lang="de-DE" sz="1400">
                <a:latin typeface="Arial" charset="0"/>
              </a:rPr>
              <a:t>(Fraunhofer ISI)</a:t>
            </a:r>
          </a:p>
        </p:txBody>
      </p:sp>
      <p:sp>
        <p:nvSpPr>
          <p:cNvPr id="104461" name="Text Box 13"/>
          <p:cNvSpPr txBox="1">
            <a:spLocks noChangeArrowheads="1"/>
          </p:cNvSpPr>
          <p:nvPr/>
        </p:nvSpPr>
        <p:spPr bwMode="auto">
          <a:xfrm>
            <a:off x="2339975" y="5876925"/>
            <a:ext cx="45370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de-DE" sz="1400">
                <a:latin typeface="Arial" charset="0"/>
              </a:rPr>
              <a:t> </a:t>
            </a:r>
            <a:r>
              <a:rPr lang="de-DE" sz="1400" b="1">
                <a:latin typeface="Arial" charset="0"/>
              </a:rPr>
              <a:t>Science</a:t>
            </a:r>
            <a:r>
              <a:rPr lang="de-DE" sz="1400">
                <a:latin typeface="Arial" charset="0"/>
              </a:rPr>
              <a:t>	</a:t>
            </a:r>
          </a:p>
        </p:txBody>
      </p:sp>
      <p:sp>
        <p:nvSpPr>
          <p:cNvPr id="104462" name="Line 14"/>
          <p:cNvSpPr>
            <a:spLocks noChangeShapeType="1"/>
          </p:cNvSpPr>
          <p:nvPr/>
        </p:nvSpPr>
        <p:spPr bwMode="auto">
          <a:xfrm>
            <a:off x="3203575" y="38608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a-ES"/>
          </a:p>
        </p:txBody>
      </p:sp>
      <p:sp>
        <p:nvSpPr>
          <p:cNvPr id="104463" name="Line 15"/>
          <p:cNvSpPr>
            <a:spLocks noChangeShapeType="1"/>
          </p:cNvSpPr>
          <p:nvPr/>
        </p:nvSpPr>
        <p:spPr bwMode="auto">
          <a:xfrm>
            <a:off x="5940425" y="3573463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a-ES"/>
          </a:p>
        </p:txBody>
      </p:sp>
      <p:sp>
        <p:nvSpPr>
          <p:cNvPr id="104464" name="Line 16"/>
          <p:cNvSpPr>
            <a:spLocks noChangeShapeType="1"/>
          </p:cNvSpPr>
          <p:nvPr/>
        </p:nvSpPr>
        <p:spPr bwMode="auto">
          <a:xfrm flipH="1">
            <a:off x="4427538" y="3357563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a-ES"/>
          </a:p>
        </p:txBody>
      </p:sp>
      <p:sp>
        <p:nvSpPr>
          <p:cNvPr id="104465" name="Line 17"/>
          <p:cNvSpPr>
            <a:spLocks noChangeShapeType="1"/>
          </p:cNvSpPr>
          <p:nvPr/>
        </p:nvSpPr>
        <p:spPr bwMode="auto">
          <a:xfrm flipV="1">
            <a:off x="4500563" y="3573463"/>
            <a:ext cx="358775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a-ES"/>
          </a:p>
        </p:txBody>
      </p:sp>
      <p:sp>
        <p:nvSpPr>
          <p:cNvPr id="104466" name="Line 18"/>
          <p:cNvSpPr>
            <a:spLocks noChangeShapeType="1"/>
          </p:cNvSpPr>
          <p:nvPr/>
        </p:nvSpPr>
        <p:spPr bwMode="auto">
          <a:xfrm>
            <a:off x="4643438" y="5445125"/>
            <a:ext cx="1444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a-ES"/>
          </a:p>
        </p:txBody>
      </p:sp>
      <p:sp>
        <p:nvSpPr>
          <p:cNvPr id="104467" name="Line 19"/>
          <p:cNvSpPr>
            <a:spLocks noChangeShapeType="1"/>
          </p:cNvSpPr>
          <p:nvPr/>
        </p:nvSpPr>
        <p:spPr bwMode="auto">
          <a:xfrm flipV="1">
            <a:off x="2843213" y="5373688"/>
            <a:ext cx="287337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a-ES"/>
          </a:p>
        </p:txBody>
      </p:sp>
      <p:sp>
        <p:nvSpPr>
          <p:cNvPr id="104468" name="Line 20"/>
          <p:cNvSpPr>
            <a:spLocks noChangeShapeType="1"/>
          </p:cNvSpPr>
          <p:nvPr/>
        </p:nvSpPr>
        <p:spPr bwMode="auto">
          <a:xfrm flipH="1" flipV="1">
            <a:off x="4859338" y="5373688"/>
            <a:ext cx="28892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a-ES"/>
          </a:p>
        </p:txBody>
      </p:sp>
      <p:sp>
        <p:nvSpPr>
          <p:cNvPr id="104469" name="Line 21"/>
          <p:cNvSpPr>
            <a:spLocks noChangeShapeType="1"/>
          </p:cNvSpPr>
          <p:nvPr/>
        </p:nvSpPr>
        <p:spPr bwMode="auto">
          <a:xfrm flipV="1">
            <a:off x="3419475" y="38608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a-ES"/>
          </a:p>
        </p:txBody>
      </p:sp>
      <p:sp>
        <p:nvSpPr>
          <p:cNvPr id="104470" name="Line 22"/>
          <p:cNvSpPr>
            <a:spLocks noChangeShapeType="1"/>
          </p:cNvSpPr>
          <p:nvPr/>
        </p:nvSpPr>
        <p:spPr bwMode="auto">
          <a:xfrm>
            <a:off x="4427538" y="3213100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a-ES"/>
          </a:p>
        </p:txBody>
      </p:sp>
      <p:sp>
        <p:nvSpPr>
          <p:cNvPr id="104471" name="Line 23"/>
          <p:cNvSpPr>
            <a:spLocks noChangeShapeType="1"/>
          </p:cNvSpPr>
          <p:nvPr/>
        </p:nvSpPr>
        <p:spPr bwMode="auto">
          <a:xfrm flipV="1">
            <a:off x="4140200" y="2492375"/>
            <a:ext cx="0" cy="144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a-ES"/>
          </a:p>
        </p:txBody>
      </p:sp>
      <p:sp>
        <p:nvSpPr>
          <p:cNvPr id="104472" name="Line 24"/>
          <p:cNvSpPr>
            <a:spLocks noChangeShapeType="1"/>
          </p:cNvSpPr>
          <p:nvPr/>
        </p:nvSpPr>
        <p:spPr bwMode="auto">
          <a:xfrm flipH="1">
            <a:off x="3132138" y="5516563"/>
            <a:ext cx="144462" cy="217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a-ES"/>
          </a:p>
        </p:txBody>
      </p:sp>
      <p:sp>
        <p:nvSpPr>
          <p:cNvPr id="104473" name="Line 25"/>
          <p:cNvSpPr>
            <a:spLocks noChangeShapeType="1"/>
          </p:cNvSpPr>
          <p:nvPr/>
        </p:nvSpPr>
        <p:spPr bwMode="auto">
          <a:xfrm>
            <a:off x="5435600" y="242093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a-ES"/>
          </a:p>
        </p:txBody>
      </p:sp>
      <p:pic>
        <p:nvPicPr>
          <p:cNvPr id="104475" name="Picture 27" descr="logo_ta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404813"/>
            <a:ext cx="1282700" cy="5207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ext Box 2"/>
          <p:cNvSpPr txBox="1">
            <a:spLocks noChangeArrowheads="1"/>
          </p:cNvSpPr>
          <p:nvPr/>
        </p:nvSpPr>
        <p:spPr bwMode="auto">
          <a:xfrm>
            <a:off x="287338" y="1773238"/>
            <a:ext cx="7885112" cy="464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5749" tIns="37874" rIns="75749" bIns="37874">
            <a:spAutoFit/>
          </a:bodyPr>
          <a:lstStyle/>
          <a:p>
            <a:pPr marL="315913" indent="-315913" defTabSz="757238" eaLnBrk="0" hangingPunct="0">
              <a:spcAft>
                <a:spcPct val="50000"/>
              </a:spcAft>
              <a:buClr>
                <a:srgbClr val="860031"/>
              </a:buClr>
              <a:buFont typeface="TheSansPlain" pitchFamily="18" charset="0"/>
              <a:buNone/>
            </a:pPr>
            <a:r>
              <a:rPr lang="de-DE" sz="2400">
                <a:solidFill>
                  <a:schemeClr val="tx2"/>
                </a:solidFill>
                <a:latin typeface="Sabon" pitchFamily="18" charset="0"/>
              </a:rPr>
              <a:t>Advising the German Bundestag by</a:t>
            </a:r>
          </a:p>
          <a:p>
            <a:pPr marL="315913" indent="-315913" defTabSz="757238" eaLnBrk="0" hangingPunct="0">
              <a:spcAft>
                <a:spcPct val="50000"/>
              </a:spcAft>
              <a:buClr>
                <a:srgbClr val="860031"/>
              </a:buClr>
              <a:buFont typeface="TheSansPlain" pitchFamily="18" charset="0"/>
              <a:buChar char="&gt;"/>
            </a:pPr>
            <a:r>
              <a:rPr lang="de-DE" sz="2400">
                <a:solidFill>
                  <a:schemeClr val="tx2"/>
                </a:solidFill>
                <a:latin typeface="Sabon" pitchFamily="18" charset="0"/>
              </a:rPr>
              <a:t>analyzing the potentials of new scientific and technological developments and exploring the associated opportunities</a:t>
            </a:r>
          </a:p>
          <a:p>
            <a:pPr marL="315913" indent="-315913" defTabSz="757238" eaLnBrk="0" hangingPunct="0">
              <a:spcAft>
                <a:spcPct val="50000"/>
              </a:spcAft>
              <a:buClr>
                <a:srgbClr val="860031"/>
              </a:buClr>
              <a:buFont typeface="TheSansPlain" pitchFamily="18" charset="0"/>
              <a:buChar char="&gt;"/>
            </a:pPr>
            <a:r>
              <a:rPr lang="de-DE" sz="2400">
                <a:solidFill>
                  <a:schemeClr val="tx2"/>
                </a:solidFill>
                <a:latin typeface="Sabon" pitchFamily="18" charset="0"/>
              </a:rPr>
              <a:t>examining the framework conditions of new scientific and technological developments</a:t>
            </a:r>
          </a:p>
          <a:p>
            <a:pPr marL="315913" indent="-315913" defTabSz="757238" eaLnBrk="0" hangingPunct="0">
              <a:spcAft>
                <a:spcPct val="50000"/>
              </a:spcAft>
              <a:buClr>
                <a:srgbClr val="860031"/>
              </a:buClr>
              <a:buFont typeface="TheSansPlain" pitchFamily="18" charset="0"/>
              <a:buChar char="&gt;"/>
            </a:pPr>
            <a:r>
              <a:rPr lang="de-DE" sz="2400">
                <a:solidFill>
                  <a:schemeClr val="tx2"/>
                </a:solidFill>
                <a:latin typeface="Sabon" pitchFamily="18" charset="0"/>
              </a:rPr>
              <a:t>analysing their potential impacts in a comprehensive forecast</a:t>
            </a:r>
          </a:p>
          <a:p>
            <a:pPr marL="315913" indent="-315913" defTabSz="757238" eaLnBrk="0" hangingPunct="0">
              <a:spcAft>
                <a:spcPct val="50000"/>
              </a:spcAft>
              <a:buClr>
                <a:srgbClr val="860031"/>
              </a:buClr>
              <a:buFont typeface="TheSansPlain" pitchFamily="18" charset="0"/>
              <a:buChar char="&gt;"/>
            </a:pPr>
            <a:r>
              <a:rPr lang="de-DE" sz="2400">
                <a:solidFill>
                  <a:schemeClr val="tx2"/>
                </a:solidFill>
                <a:latin typeface="Sabon" pitchFamily="18" charset="0"/>
              </a:rPr>
              <a:t>developing alternative options for action possibly to be taken by parliamentary decision-makers</a:t>
            </a:r>
          </a:p>
          <a:p>
            <a:pPr marL="315913" indent="-315913" defTabSz="757238" eaLnBrk="0" hangingPunct="0">
              <a:spcAft>
                <a:spcPct val="50000"/>
              </a:spcAft>
              <a:buClr>
                <a:srgbClr val="860031"/>
              </a:buClr>
              <a:buFont typeface="TheSansPlain" pitchFamily="18" charset="0"/>
              <a:buNone/>
            </a:pPr>
            <a:endParaRPr lang="de-DE" sz="2400">
              <a:solidFill>
                <a:schemeClr val="tx2"/>
              </a:solidFill>
              <a:latin typeface="Sabon" pitchFamily="18" charset="0"/>
            </a:endParaRPr>
          </a:p>
        </p:txBody>
      </p:sp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179388" y="0"/>
            <a:ext cx="7488237" cy="1089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b"/>
          <a:lstStyle/>
          <a:p>
            <a:pPr eaLnBrk="0" hangingPunct="0"/>
            <a:r>
              <a:rPr lang="de-DE" sz="3200" b="1">
                <a:latin typeface="TheSansPlain" pitchFamily="18" charset="0"/>
              </a:rPr>
              <a:t>			Mission</a:t>
            </a:r>
          </a:p>
        </p:txBody>
      </p:sp>
      <p:pic>
        <p:nvPicPr>
          <p:cNvPr id="105476" name="Picture 4" descr="logo_ta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620713"/>
            <a:ext cx="1282700" cy="5207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smtClean="0">
                <a:solidFill>
                  <a:schemeClr val="tx1"/>
                </a:solidFill>
                <a:latin typeface="Sabon" pitchFamily="18" charset="0"/>
              </a:rPr>
              <a:t>		Types of Activities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i="1" smtClean="0">
                <a:solidFill>
                  <a:schemeClr val="tx2"/>
                </a:solidFill>
                <a:latin typeface="Sabon" pitchFamily="18" charset="0"/>
              </a:rPr>
              <a:t>TA-Projects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mtClean="0">
                <a:solidFill>
                  <a:schemeClr val="tx2"/>
                </a:solidFill>
                <a:latin typeface="Sabon" pitchFamily="18" charset="0"/>
              </a:rPr>
              <a:t>	Explore potentials of scientific and technological development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mtClean="0">
                <a:solidFill>
                  <a:schemeClr val="tx2"/>
                </a:solidFill>
                <a:latin typeface="Sabon" pitchFamily="18" charset="0"/>
              </a:rPr>
              <a:t>	Analysis of legal, economic and social conditions for implementation of innovations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mtClean="0">
                <a:solidFill>
                  <a:schemeClr val="tx2"/>
                </a:solidFill>
                <a:latin typeface="Sabon" pitchFamily="18" charset="0"/>
              </a:rPr>
              <a:t>	Comprehensive analysis of impacts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mtClean="0">
                <a:solidFill>
                  <a:schemeClr val="tx2"/>
                </a:solidFill>
                <a:latin typeface="Sabon" pitchFamily="18" charset="0"/>
              </a:rPr>
              <a:t>	Develop alternative options for shaping of technology development and implementation</a:t>
            </a:r>
          </a:p>
          <a:p>
            <a:pPr>
              <a:lnSpc>
                <a:spcPct val="80000"/>
              </a:lnSpc>
            </a:pPr>
            <a:r>
              <a:rPr lang="en-US" i="1" smtClean="0">
                <a:solidFill>
                  <a:schemeClr val="tx2"/>
                </a:solidFill>
                <a:latin typeface="Sabon" pitchFamily="18" charset="0"/>
              </a:rPr>
              <a:t>Monitoring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mtClean="0">
                <a:solidFill>
                  <a:schemeClr val="tx2"/>
                </a:solidFill>
                <a:latin typeface="Sabon" pitchFamily="18" charset="0"/>
              </a:rPr>
              <a:t>	Observation of trends in S&amp;T and of related societal developments</a:t>
            </a:r>
          </a:p>
          <a:p>
            <a:pPr>
              <a:lnSpc>
                <a:spcPct val="80000"/>
              </a:lnSpc>
            </a:pPr>
            <a:r>
              <a:rPr lang="en-US" i="1" smtClean="0">
                <a:solidFill>
                  <a:schemeClr val="tx2"/>
                </a:solidFill>
                <a:latin typeface="Sabon" pitchFamily="18" charset="0"/>
              </a:rPr>
              <a:t>Concepts and Methods of TA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mtClean="0">
                <a:solidFill>
                  <a:schemeClr val="tx2"/>
                </a:solidFill>
                <a:latin typeface="Sabon" pitchFamily="18" charset="0"/>
              </a:rPr>
              <a:t>	Contribute to the scientific discussion on TA (its goals, mission, methods, function and performance)</a:t>
            </a:r>
          </a:p>
          <a:p>
            <a:pPr>
              <a:lnSpc>
                <a:spcPct val="80000"/>
              </a:lnSpc>
            </a:pPr>
            <a:r>
              <a:rPr lang="en-US" i="1" smtClean="0">
                <a:solidFill>
                  <a:schemeClr val="tx2"/>
                </a:solidFill>
                <a:latin typeface="Sabon" pitchFamily="18" charset="0"/>
              </a:rPr>
              <a:t>Policy Benchmarking, Future Reports, Innovation Reports</a:t>
            </a:r>
            <a:r>
              <a:rPr lang="en-US" smtClean="0">
                <a:solidFill>
                  <a:schemeClr val="tx2"/>
                </a:solidFill>
                <a:latin typeface="Sabon" pitchFamily="18" charset="0"/>
              </a:rPr>
              <a:t> </a:t>
            </a:r>
          </a:p>
        </p:txBody>
      </p:sp>
      <p:pic>
        <p:nvPicPr>
          <p:cNvPr id="106500" name="Picture 4" descr="logo_ta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333375"/>
            <a:ext cx="1282700" cy="5207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6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64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64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0525" y="333375"/>
            <a:ext cx="8069263" cy="561975"/>
          </a:xfrm>
          <a:noFill/>
          <a:ln/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Sabon" pitchFamily="18" charset="0"/>
              </a:rPr>
              <a:t>		</a:t>
            </a:r>
            <a:r>
              <a:rPr lang="en-US" sz="2800" smtClean="0">
                <a:solidFill>
                  <a:schemeClr val="tx1"/>
                </a:solidFill>
                <a:latin typeface="Sabon" pitchFamily="18" charset="0"/>
              </a:rPr>
              <a:t>Selected recent and ongoing Projects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5538"/>
            <a:ext cx="8820150" cy="6264275"/>
          </a:xfrm>
          <a:noFill/>
          <a:ln/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GB" altLang="ko-KR" sz="2200" smtClean="0">
                <a:latin typeface="Sabon" pitchFamily="18" charset="0"/>
                <a:ea typeface="굴림" pitchFamily="34" charset="-127"/>
              </a:rPr>
              <a:t>Hazards and vulnerability in modern societies – the case of a large-scale outage in the electricity supply</a:t>
            </a:r>
          </a:p>
          <a:p>
            <a:pPr>
              <a:buFont typeface="Wingdings" pitchFamily="2" charset="2"/>
              <a:buChar char="Ø"/>
            </a:pPr>
            <a:r>
              <a:rPr lang="en-GB" altLang="ko-KR" sz="2200" smtClean="0">
                <a:latin typeface="Sabon" pitchFamily="18" charset="0"/>
                <a:ea typeface="굴림" pitchFamily="34" charset="-127"/>
              </a:rPr>
              <a:t>Pharmacological and technical interventions for improving performance: perspectives of a more widespread use in medicine and daily life (»enhancement«)</a:t>
            </a:r>
          </a:p>
          <a:p>
            <a:pPr>
              <a:buFont typeface="Wingdings" pitchFamily="2" charset="2"/>
              <a:buChar char="Ø"/>
            </a:pPr>
            <a:r>
              <a:rPr lang="en-GB" altLang="ko-KR" sz="2200" smtClean="0">
                <a:latin typeface="Sabon" pitchFamily="18" charset="0"/>
                <a:ea typeface="굴림" pitchFamily="34" charset="-127"/>
              </a:rPr>
              <a:t>Renewable energy sources to secure the base load in electricity supply – contribution, perspectives, investments</a:t>
            </a:r>
          </a:p>
          <a:p>
            <a:pPr>
              <a:buFont typeface="Wingdings" pitchFamily="2" charset="2"/>
              <a:buChar char="Ø"/>
            </a:pPr>
            <a:r>
              <a:rPr lang="en-GB" altLang="ko-KR" sz="2200" smtClean="0">
                <a:latin typeface="Sabon" pitchFamily="18" charset="0"/>
                <a:ea typeface="굴림" pitchFamily="34" charset="-127"/>
              </a:rPr>
              <a:t>International competitiveness of the European economy with regard to the EU state aid policy: the case of nanoelectronics</a:t>
            </a:r>
          </a:p>
          <a:p>
            <a:pPr>
              <a:buFont typeface="Wingdings" pitchFamily="2" charset="2"/>
              <a:buChar char="Ø"/>
            </a:pPr>
            <a:r>
              <a:rPr lang="en-GB" altLang="ko-KR" sz="2200" smtClean="0">
                <a:latin typeface="Sabon" pitchFamily="18" charset="0"/>
                <a:ea typeface="굴림" pitchFamily="34" charset="-127"/>
              </a:rPr>
              <a:t>Clinical research in Germany with special focus on non-commercial studies</a:t>
            </a:r>
          </a:p>
          <a:p>
            <a:pPr>
              <a:buFont typeface="Wingdings" pitchFamily="2" charset="2"/>
              <a:buChar char="Ø"/>
            </a:pPr>
            <a:r>
              <a:rPr lang="en-GB" altLang="ko-KR" sz="2200" smtClean="0">
                <a:latin typeface="Sabon" pitchFamily="18" charset="0"/>
                <a:ea typeface="굴림" pitchFamily="34" charset="-127"/>
              </a:rPr>
              <a:t>Regulations for access to the information society</a:t>
            </a:r>
          </a:p>
          <a:p>
            <a:pPr>
              <a:buFont typeface="Wingdings" pitchFamily="2" charset="2"/>
              <a:buChar char="Ø"/>
            </a:pPr>
            <a:r>
              <a:rPr lang="en-GB" altLang="ko-KR" sz="2200" smtClean="0">
                <a:latin typeface="Sabon" pitchFamily="18" charset="0"/>
                <a:ea typeface="굴림" pitchFamily="34" charset="-127"/>
              </a:rPr>
              <a:t>Future potentials and strategies of traditional industries in Germany – impacts on competitiveness and employment</a:t>
            </a:r>
          </a:p>
          <a:p>
            <a:pPr>
              <a:buFont typeface="Wingdings" pitchFamily="2" charset="2"/>
              <a:buChar char="Ø"/>
            </a:pPr>
            <a:r>
              <a:rPr lang="en-GB" altLang="ko-KR" sz="2200" smtClean="0">
                <a:latin typeface="Sabon" pitchFamily="18" charset="0"/>
                <a:ea typeface="굴림" pitchFamily="34" charset="-127"/>
              </a:rPr>
              <a:t>How can research contribute to solving the problem of world food supply?</a:t>
            </a:r>
            <a:endParaRPr lang="en-US" sz="2200" smtClean="0">
              <a:latin typeface="Sabon" pitchFamily="18" charset="0"/>
            </a:endParaRPr>
          </a:p>
        </p:txBody>
      </p:sp>
      <p:pic>
        <p:nvPicPr>
          <p:cNvPr id="107524" name="Picture 4" descr="logo_ta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333375"/>
            <a:ext cx="1282700" cy="5207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smtClean="0">
                <a:solidFill>
                  <a:schemeClr val="tx1"/>
                </a:solidFill>
                <a:latin typeface="Sabon" pitchFamily="18" charset="0"/>
              </a:rPr>
              <a:t>		Tool Box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b="1" smtClean="0">
                <a:solidFill>
                  <a:schemeClr val="tx2"/>
                </a:solidFill>
                <a:latin typeface="Sabon" pitchFamily="18" charset="0"/>
              </a:rPr>
              <a:t>Expert and Science based Approach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chemeClr val="tx2"/>
                </a:solidFill>
                <a:latin typeface="Sabon" pitchFamily="18" charset="0"/>
              </a:rPr>
              <a:t>		Technology Forecast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chemeClr val="tx2"/>
                </a:solidFill>
                <a:latin typeface="Sabon" pitchFamily="18" charset="0"/>
              </a:rPr>
              <a:t>		Scenario Writing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chemeClr val="tx2"/>
                </a:solidFill>
                <a:latin typeface="Sabon" pitchFamily="18" charset="0"/>
              </a:rPr>
              <a:t>		Eco-Balances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chemeClr val="tx2"/>
                </a:solidFill>
                <a:latin typeface="Sabon" pitchFamily="18" charset="0"/>
              </a:rPr>
              <a:t>		Economic Modeling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chemeClr val="tx2"/>
                </a:solidFill>
                <a:latin typeface="Sabon" pitchFamily="18" charset="0"/>
              </a:rPr>
              <a:t>		Feasibility Studies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chemeClr val="tx2"/>
                </a:solidFill>
                <a:latin typeface="Sabon" pitchFamily="18" charset="0"/>
              </a:rPr>
              <a:t>		Surveys, Focus Groups, Interviews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b="1" smtClean="0">
                <a:solidFill>
                  <a:schemeClr val="tx2"/>
                </a:solidFill>
                <a:latin typeface="Sabon" pitchFamily="18" charset="0"/>
              </a:rPr>
              <a:t>Communicative Instruments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chemeClr val="tx2"/>
                </a:solidFill>
                <a:latin typeface="Sabon" pitchFamily="18" charset="0"/>
              </a:rPr>
              <a:t>		Workshops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chemeClr val="tx2"/>
                </a:solidFill>
                <a:latin typeface="Sabon" pitchFamily="18" charset="0"/>
              </a:rPr>
              <a:t>		Mutual Comments on Expert Opinions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chemeClr val="tx2"/>
                </a:solidFill>
                <a:latin typeface="Sabon" pitchFamily="18" charset="0"/>
              </a:rPr>
              <a:t>		Public Committee meetings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chemeClr val="tx2"/>
                </a:solidFill>
                <a:latin typeface="Sabon" pitchFamily="18" charset="0"/>
              </a:rPr>
              <a:t>	</a:t>
            </a:r>
          </a:p>
        </p:txBody>
      </p:sp>
      <p:pic>
        <p:nvPicPr>
          <p:cNvPr id="123908" name="Picture 4" descr="logo_ta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333375"/>
            <a:ext cx="1282700" cy="5207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25538"/>
          </a:xfrm>
          <a:noFill/>
          <a:ln/>
        </p:spPr>
        <p:txBody>
          <a:bodyPr/>
          <a:lstStyle/>
          <a:p>
            <a:pPr algn="ctr"/>
            <a:r>
              <a:rPr lang="en-GB" b="0" smtClean="0">
                <a:solidFill>
                  <a:schemeClr val="tx1"/>
                </a:solidFill>
              </a:rPr>
              <a:t/>
            </a:r>
            <a:br>
              <a:rPr lang="en-GB" b="0" smtClean="0">
                <a:solidFill>
                  <a:schemeClr val="tx1"/>
                </a:solidFill>
              </a:rPr>
            </a:br>
            <a:r>
              <a:rPr lang="en-GB" b="0" smtClean="0">
                <a:solidFill>
                  <a:schemeClr val="tx1"/>
                </a:solidFill>
              </a:rPr>
              <a:t>Thematic focus of TAB reports (1991 – 2009)</a:t>
            </a:r>
          </a:p>
        </p:txBody>
      </p:sp>
      <p:pic>
        <p:nvPicPr>
          <p:cNvPr id="108547" name="Bild 1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92113" y="1797050"/>
            <a:ext cx="8356600" cy="3695700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000" b="0" smtClean="0">
                <a:solidFill>
                  <a:schemeClr val="tx1"/>
                </a:solidFill>
              </a:rPr>
              <a:t>Parliamentary committees concerned with TAB studies</a:t>
            </a:r>
            <a:br>
              <a:rPr lang="en-US" sz="2000" b="0" smtClean="0">
                <a:solidFill>
                  <a:schemeClr val="tx1"/>
                </a:solidFill>
              </a:rPr>
            </a:br>
            <a:r>
              <a:rPr lang="en-US" sz="2000" b="0" smtClean="0">
                <a:solidFill>
                  <a:schemeClr val="tx1"/>
                </a:solidFill>
              </a:rPr>
              <a:t>(1991 – 2009)</a:t>
            </a:r>
          </a:p>
        </p:txBody>
      </p:sp>
      <p:pic>
        <p:nvPicPr>
          <p:cNvPr id="109571" name="Bild 3" descr="Ausschüsse ff mb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20738" y="1198563"/>
            <a:ext cx="7497762" cy="4894262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341438"/>
            <a:ext cx="7115175" cy="4824412"/>
          </a:xfrm>
        </p:spPr>
        <p:txBody>
          <a:bodyPr/>
          <a:lstStyle/>
          <a:p>
            <a:pPr>
              <a:spcAft>
                <a:spcPct val="55000"/>
              </a:spcAft>
              <a:buFontTx/>
              <a:buNone/>
            </a:pPr>
            <a:endParaRPr lang="de-DE" sz="2600" smtClean="0"/>
          </a:p>
          <a:p>
            <a:pPr>
              <a:spcAft>
                <a:spcPct val="55000"/>
              </a:spcAft>
              <a:buFontTx/>
              <a:buNone/>
            </a:pPr>
            <a:r>
              <a:rPr lang="en-US" u="sng" smtClean="0">
                <a:latin typeface="Sabon" pitchFamily="18" charset="0"/>
              </a:rPr>
              <a:t>Pre-project phase</a:t>
            </a:r>
          </a:p>
          <a:p>
            <a:pPr>
              <a:spcAft>
                <a:spcPct val="55000"/>
              </a:spcAft>
            </a:pPr>
            <a:r>
              <a:rPr lang="en-US" sz="2000" smtClean="0">
                <a:latin typeface="Sabon" pitchFamily="18" charset="0"/>
              </a:rPr>
              <a:t>Definition of subject by parliamentary committees</a:t>
            </a:r>
          </a:p>
          <a:p>
            <a:pPr>
              <a:spcAft>
                <a:spcPct val="55000"/>
              </a:spcAft>
            </a:pPr>
            <a:r>
              <a:rPr lang="en-US" sz="2000" smtClean="0">
                <a:latin typeface="Sabon" pitchFamily="18" charset="0"/>
              </a:rPr>
              <a:t>Project outline by the scientific unit</a:t>
            </a:r>
          </a:p>
          <a:p>
            <a:pPr>
              <a:spcAft>
                <a:spcPct val="55000"/>
              </a:spcAft>
            </a:pPr>
            <a:r>
              <a:rPr lang="en-US" sz="2000" smtClean="0">
                <a:latin typeface="Sabon" pitchFamily="18" charset="0"/>
              </a:rPr>
              <a:t>Decision on project by steering committee (prepared by group of rapporteurs for TA) </a:t>
            </a:r>
            <a:r>
              <a:rPr lang="en-US" sz="2000" b="1" smtClean="0">
                <a:latin typeface="Sabon" pitchFamily="18" charset="0"/>
              </a:rPr>
              <a:t>Consensus Principle</a:t>
            </a:r>
          </a:p>
          <a:p>
            <a:pPr>
              <a:spcAft>
                <a:spcPct val="55000"/>
              </a:spcAft>
              <a:buFontTx/>
              <a:buNone/>
            </a:pPr>
            <a:endParaRPr lang="en-US" sz="2000" smtClean="0">
              <a:solidFill>
                <a:schemeClr val="bg2"/>
              </a:solidFill>
              <a:latin typeface="Sabon" pitchFamily="18" charset="0"/>
            </a:endParaRP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b="0" smtClean="0">
                <a:solidFill>
                  <a:schemeClr val="tx1"/>
                </a:solidFill>
                <a:latin typeface="Sabon" pitchFamily="18" charset="0"/>
              </a:rPr>
              <a:t>		</a:t>
            </a:r>
            <a:r>
              <a:rPr lang="en-US" sz="2800" smtClean="0">
                <a:solidFill>
                  <a:schemeClr val="tx1"/>
                </a:solidFill>
                <a:latin typeface="Sabon" pitchFamily="18" charset="0"/>
              </a:rPr>
              <a:t>Working Procedures</a:t>
            </a:r>
          </a:p>
        </p:txBody>
      </p:sp>
      <p:pic>
        <p:nvPicPr>
          <p:cNvPr id="110597" name="Picture 5" descr="logo_ta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476250"/>
            <a:ext cx="1282700" cy="5207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Science and Society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The more it becomes clear that Science and Technology are the central resource of social </a:t>
            </a:r>
            <a:r>
              <a:rPr lang="en-US" b="1" smtClean="0"/>
              <a:t>welfare</a:t>
            </a:r>
            <a:r>
              <a:rPr lang="en-US" smtClean="0"/>
              <a:t>, the more they become a subject of policy making </a:t>
            </a:r>
          </a:p>
          <a:p>
            <a:endParaRPr lang="en-US" smtClean="0"/>
          </a:p>
          <a:p>
            <a:r>
              <a:rPr lang="en-US" smtClean="0"/>
              <a:t>Impacts and effects of technology on environment and society are a permanent subject of </a:t>
            </a:r>
            <a:r>
              <a:rPr lang="en-US" b="1" smtClean="0"/>
              <a:t>political and social debate</a:t>
            </a:r>
          </a:p>
          <a:p>
            <a:endParaRPr lang="en-US" smtClean="0"/>
          </a:p>
          <a:p>
            <a:r>
              <a:rPr lang="en-US" smtClean="0"/>
              <a:t>Governments take over responsibilities for promoting R&amp;D and thus are held to be responsible for ensuring a </a:t>
            </a:r>
            <a:r>
              <a:rPr lang="en-US" b="1" smtClean="0"/>
              <a:t>socially and environmentally sound</a:t>
            </a:r>
            <a:r>
              <a:rPr lang="en-US" smtClean="0"/>
              <a:t> implementation of technology</a:t>
            </a:r>
          </a:p>
          <a:p>
            <a:endParaRPr lang="en-US" sz="200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smtClean="0">
                <a:solidFill>
                  <a:schemeClr val="tx1"/>
                </a:solidFill>
                <a:latin typeface="Sabon" pitchFamily="18" charset="0"/>
              </a:rPr>
              <a:t>		Working Procedures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  <a:spcAft>
                <a:spcPct val="25000"/>
              </a:spcAft>
              <a:buFontTx/>
              <a:buNone/>
            </a:pPr>
            <a:r>
              <a:rPr lang="en-US" sz="2000" b="1" u="sng" smtClean="0">
                <a:solidFill>
                  <a:schemeClr val="tx2"/>
                </a:solidFill>
                <a:latin typeface="Sabon" pitchFamily="18" charset="0"/>
              </a:rPr>
              <a:t>Project phase (scientific unit) (Duration: one up to two years)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sz="2000" smtClean="0">
                <a:solidFill>
                  <a:schemeClr val="tx2"/>
                </a:solidFill>
                <a:latin typeface="Sabon" pitchFamily="18" charset="0"/>
              </a:rPr>
              <a:t>Further clarification of questions to be analysed (together with rapporteurs of the committee that initialised the project)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sz="2000" smtClean="0">
                <a:solidFill>
                  <a:schemeClr val="tx2"/>
                </a:solidFill>
                <a:latin typeface="Sabon" pitchFamily="18" charset="0"/>
              </a:rPr>
              <a:t>Collection of information (subcontracts with external experts, stakeholder and expert workshops, interviews, desktop research)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sz="2000" smtClean="0">
                <a:solidFill>
                  <a:schemeClr val="tx2"/>
                </a:solidFill>
                <a:latin typeface="Sabon" pitchFamily="18" charset="0"/>
              </a:rPr>
              <a:t>Report on results and outline of policy making options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sz="2000" smtClean="0">
                <a:solidFill>
                  <a:schemeClr val="tx2"/>
                </a:solidFill>
                <a:latin typeface="Sabon" pitchFamily="18" charset="0"/>
              </a:rPr>
              <a:t>Comments by rapporteurs and experts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sz="2000" smtClean="0">
                <a:solidFill>
                  <a:schemeClr val="tx2"/>
                </a:solidFill>
                <a:latin typeface="Sabon" pitchFamily="18" charset="0"/>
              </a:rPr>
              <a:t>Approval of report by committee and publication</a:t>
            </a:r>
          </a:p>
          <a:p>
            <a:pPr>
              <a:lnSpc>
                <a:spcPct val="80000"/>
              </a:lnSpc>
              <a:spcAft>
                <a:spcPct val="25000"/>
              </a:spcAft>
              <a:buFontTx/>
              <a:buNone/>
            </a:pPr>
            <a:r>
              <a:rPr lang="en-US" sz="2000" b="1" u="sng" smtClean="0">
                <a:solidFill>
                  <a:schemeClr val="tx2"/>
                </a:solidFill>
                <a:latin typeface="Sabon" pitchFamily="18" charset="0"/>
              </a:rPr>
              <a:t>Post project phase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sz="2000" smtClean="0">
                <a:solidFill>
                  <a:schemeClr val="tx2"/>
                </a:solidFill>
                <a:latin typeface="Sabon" pitchFamily="18" charset="0"/>
              </a:rPr>
              <a:t>Dissemination of results by scientific unit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sz="2000" smtClean="0">
                <a:solidFill>
                  <a:schemeClr val="tx2"/>
                </a:solidFill>
                <a:latin typeface="Sabon" pitchFamily="18" charset="0"/>
              </a:rPr>
              <a:t>Approval by Steering Committee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sz="2000" smtClean="0">
                <a:solidFill>
                  <a:schemeClr val="tx2"/>
                </a:solidFill>
                <a:latin typeface="Sabon" pitchFamily="18" charset="0"/>
              </a:rPr>
              <a:t>Parliamentary consultation</a:t>
            </a:r>
          </a:p>
          <a:p>
            <a:pPr>
              <a:lnSpc>
                <a:spcPct val="80000"/>
              </a:lnSpc>
            </a:pPr>
            <a:endParaRPr lang="en-US" sz="2000" smtClean="0">
              <a:latin typeface="Sabon" pitchFamily="18" charset="0"/>
            </a:endParaRPr>
          </a:p>
        </p:txBody>
      </p:sp>
      <p:pic>
        <p:nvPicPr>
          <p:cNvPr id="112644" name="Picture 4" descr="logo_ta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476250"/>
            <a:ext cx="1282700" cy="5207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  <a:spcAft>
                <a:spcPct val="50000"/>
              </a:spcAft>
              <a:buFont typeface="Wingdings" pitchFamily="2" charset="2"/>
              <a:buChar char="Ø"/>
            </a:pPr>
            <a:r>
              <a:rPr lang="en-GB" smtClean="0">
                <a:solidFill>
                  <a:schemeClr val="tx2"/>
                </a:solidFill>
                <a:latin typeface="Sabon" pitchFamily="18" charset="0"/>
              </a:rPr>
              <a:t>Approval of report by Research Committee and Committee responsible for the project</a:t>
            </a:r>
          </a:p>
          <a:p>
            <a:pPr>
              <a:spcBef>
                <a:spcPct val="0"/>
              </a:spcBef>
              <a:spcAft>
                <a:spcPct val="50000"/>
              </a:spcAft>
              <a:buFont typeface="Wingdings" pitchFamily="2" charset="2"/>
              <a:buChar char="Ø"/>
            </a:pPr>
            <a:r>
              <a:rPr lang="en-GB" smtClean="0">
                <a:solidFill>
                  <a:schemeClr val="tx2"/>
                </a:solidFill>
                <a:latin typeface="Sabon" pitchFamily="18" charset="0"/>
              </a:rPr>
              <a:t>Decision on publication of report as an official “printed matter” of the parliament (Research Committee) </a:t>
            </a:r>
          </a:p>
          <a:p>
            <a:pPr>
              <a:spcBef>
                <a:spcPct val="0"/>
              </a:spcBef>
              <a:spcAft>
                <a:spcPct val="50000"/>
              </a:spcAft>
              <a:buFont typeface="Wingdings" pitchFamily="2" charset="2"/>
              <a:buChar char="Ø"/>
            </a:pPr>
            <a:r>
              <a:rPr lang="en-GB" smtClean="0">
                <a:solidFill>
                  <a:schemeClr val="tx2"/>
                </a:solidFill>
                <a:latin typeface="Sabon" pitchFamily="18" charset="0"/>
              </a:rPr>
              <a:t>“First reading” in plenary (formal)</a:t>
            </a:r>
          </a:p>
          <a:p>
            <a:pPr>
              <a:spcBef>
                <a:spcPct val="0"/>
              </a:spcBef>
              <a:spcAft>
                <a:spcPct val="50000"/>
              </a:spcAft>
              <a:buFont typeface="Wingdings" pitchFamily="2" charset="2"/>
              <a:buChar char="Ø"/>
            </a:pPr>
            <a:r>
              <a:rPr lang="en-GB" smtClean="0">
                <a:solidFill>
                  <a:schemeClr val="tx2"/>
                </a:solidFill>
                <a:latin typeface="Sabon" pitchFamily="18" charset="0"/>
              </a:rPr>
              <a:t>Consultation of the report in committees asked for opinion</a:t>
            </a:r>
          </a:p>
          <a:p>
            <a:pPr>
              <a:spcBef>
                <a:spcPct val="0"/>
              </a:spcBef>
              <a:spcAft>
                <a:spcPct val="50000"/>
              </a:spcAft>
              <a:buFont typeface="Wingdings" pitchFamily="2" charset="2"/>
              <a:buChar char="Ø"/>
            </a:pPr>
            <a:r>
              <a:rPr lang="en-GB" smtClean="0">
                <a:solidFill>
                  <a:schemeClr val="tx2"/>
                </a:solidFill>
                <a:latin typeface="Sabon" pitchFamily="18" charset="0"/>
              </a:rPr>
              <a:t>Recommendation for policy conclusions by responsible committee and Research Committee</a:t>
            </a:r>
          </a:p>
          <a:p>
            <a:pPr>
              <a:spcBef>
                <a:spcPct val="0"/>
              </a:spcBef>
              <a:spcAft>
                <a:spcPct val="50000"/>
              </a:spcAft>
              <a:buFont typeface="Wingdings" pitchFamily="2" charset="2"/>
              <a:buChar char="Ø"/>
            </a:pPr>
            <a:r>
              <a:rPr lang="en-GB" smtClean="0">
                <a:solidFill>
                  <a:schemeClr val="tx2"/>
                </a:solidFill>
                <a:latin typeface="Sabon" pitchFamily="18" charset="0"/>
              </a:rPr>
              <a:t>Plenary debate and final decision</a:t>
            </a:r>
          </a:p>
          <a:p>
            <a:endParaRPr lang="en-US" smtClean="0">
              <a:latin typeface="Sabon" pitchFamily="18" charset="0"/>
            </a:endParaRP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title"/>
          </p:nvPr>
        </p:nvSpPr>
        <p:spPr>
          <a:xfrm>
            <a:off x="390525" y="333375"/>
            <a:ext cx="8574088" cy="561975"/>
          </a:xfrm>
          <a:noFill/>
          <a:ln/>
        </p:spPr>
        <p:txBody>
          <a:bodyPr/>
          <a:lstStyle/>
          <a:p>
            <a:r>
              <a:rPr lang="en-US" sz="2800" smtClean="0">
                <a:solidFill>
                  <a:schemeClr val="tx1"/>
                </a:solidFill>
                <a:latin typeface="Sabon" pitchFamily="18" charset="0"/>
              </a:rPr>
              <a:t>		Formal treatment of reports in parliament</a:t>
            </a:r>
          </a:p>
        </p:txBody>
      </p:sp>
      <p:pic>
        <p:nvPicPr>
          <p:cNvPr id="117764" name="Picture 4" descr="logo_ta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476250"/>
            <a:ext cx="1282700" cy="5207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0525" y="333375"/>
            <a:ext cx="8213725" cy="561975"/>
          </a:xfrm>
        </p:spPr>
        <p:txBody>
          <a:bodyPr/>
          <a:lstStyle/>
          <a:p>
            <a:r>
              <a:rPr lang="en-US" sz="2800" i="1" smtClean="0">
                <a:latin typeface="Sabon" pitchFamily="18" charset="0"/>
              </a:rPr>
              <a:t>		How do MPs make use of TAB reports?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GB" i="1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GB" i="1" smtClean="0"/>
              <a:t>	</a:t>
            </a:r>
            <a:r>
              <a:rPr lang="en-GB" sz="2800" smtClean="0">
                <a:latin typeface="Sabon" pitchFamily="18" charset="0"/>
              </a:rPr>
              <a:t>Ulla Burchardt, chairwoman of the Committee for Education, Research and Technology Assessment:</a:t>
            </a:r>
            <a:r>
              <a:rPr lang="en-GB" sz="2800" i="1" smtClean="0">
                <a:latin typeface="Sabon" pitchFamily="18" charset="0"/>
              </a:rPr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800" i="1" smtClean="0">
                <a:latin typeface="Sabon" pitchFamily="18" charset="0"/>
              </a:rPr>
              <a:t>	“If parliamentarians want to take decisions independently and to the best of their knowledge, they need normative orientation and a well-founded knowledge base. The studies of TAB contribute substantially in this respect. In my everyday work I use results of TAB projects for speeches, for preparing myself for panel discussions and debates, but also as a source when preparing parliamentary motions and bills.”</a:t>
            </a:r>
            <a:endParaRPr lang="en-US" sz="2800" i="1" smtClean="0">
              <a:latin typeface="Sabon" pitchFamily="18" charset="0"/>
            </a:endParaRPr>
          </a:p>
        </p:txBody>
      </p:sp>
      <p:pic>
        <p:nvPicPr>
          <p:cNvPr id="121860" name="Picture 4" descr="logo_ta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549275"/>
            <a:ext cx="1282700" cy="520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 sz="2800" smtClean="0">
                <a:solidFill>
                  <a:schemeClr val="tx1"/>
                </a:solidFill>
                <a:latin typeface="Sabon" pitchFamily="18" charset="0"/>
              </a:rPr>
              <a:t>		Utilisation of TAB reports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GB" b="1" smtClean="0">
                <a:solidFill>
                  <a:schemeClr val="tx2"/>
                </a:solidFill>
                <a:latin typeface="Sabon" pitchFamily="18" charset="0"/>
              </a:rPr>
              <a:t>Background-knowledge </a:t>
            </a:r>
          </a:p>
          <a:p>
            <a:pPr>
              <a:buFont typeface="Wingdings" pitchFamily="2" charset="2"/>
              <a:buNone/>
            </a:pPr>
            <a:endParaRPr lang="en-GB" b="1" smtClean="0">
              <a:solidFill>
                <a:schemeClr val="tx2"/>
              </a:solidFill>
              <a:latin typeface="Sabo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b="1" smtClean="0">
                <a:solidFill>
                  <a:schemeClr val="tx2"/>
                </a:solidFill>
                <a:latin typeface="Sabon" pitchFamily="18" charset="0"/>
              </a:rPr>
              <a:t>Legitimisation of policies </a:t>
            </a:r>
          </a:p>
          <a:p>
            <a:pPr>
              <a:buFont typeface="Wingdings" pitchFamily="2" charset="2"/>
              <a:buChar char="Ø"/>
            </a:pPr>
            <a:endParaRPr lang="en-GB" b="1" smtClean="0">
              <a:solidFill>
                <a:schemeClr val="tx2"/>
              </a:solidFill>
              <a:latin typeface="Sabo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b="1" smtClean="0">
                <a:solidFill>
                  <a:schemeClr val="tx2"/>
                </a:solidFill>
                <a:latin typeface="Sabon" pitchFamily="18" charset="0"/>
              </a:rPr>
              <a:t>Support and initialisation of parliamentary activities</a:t>
            </a:r>
          </a:p>
          <a:p>
            <a:pPr>
              <a:buFont typeface="Wingdings" pitchFamily="2" charset="2"/>
              <a:buChar char="Ø"/>
            </a:pPr>
            <a:endParaRPr lang="en-GB" b="1" smtClean="0">
              <a:solidFill>
                <a:schemeClr val="tx2"/>
              </a:solidFill>
              <a:latin typeface="Sabo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b="1" smtClean="0">
                <a:solidFill>
                  <a:schemeClr val="tx2"/>
                </a:solidFill>
                <a:latin typeface="Sabon" pitchFamily="18" charset="0"/>
              </a:rPr>
              <a:t>Influencing policy formulation (governmental R&amp;D programs)</a:t>
            </a:r>
          </a:p>
          <a:p>
            <a:pPr>
              <a:buFont typeface="Wingdings" pitchFamily="2" charset="2"/>
              <a:buChar char="Ø"/>
            </a:pPr>
            <a:endParaRPr lang="en-GB" b="1" smtClean="0">
              <a:solidFill>
                <a:schemeClr val="tx2"/>
              </a:solidFill>
              <a:latin typeface="Sabo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b="1" smtClean="0">
                <a:solidFill>
                  <a:schemeClr val="tx2"/>
                </a:solidFill>
                <a:latin typeface="Sabon" pitchFamily="18" charset="0"/>
              </a:rPr>
              <a:t>Filter of policy options (decision making)</a:t>
            </a:r>
          </a:p>
          <a:p>
            <a:pPr>
              <a:buFont typeface="Wingdings" pitchFamily="2" charset="2"/>
              <a:buChar char="Ø"/>
            </a:pPr>
            <a:endParaRPr lang="en-GB" b="1" smtClean="0">
              <a:solidFill>
                <a:schemeClr val="tx2"/>
              </a:solidFill>
              <a:latin typeface="Sabon" pitchFamily="18" charset="0"/>
            </a:endParaRPr>
          </a:p>
          <a:p>
            <a:endParaRPr lang="en-GB" sz="1900" b="1" smtClean="0">
              <a:solidFill>
                <a:schemeClr val="tx2"/>
              </a:solidFill>
              <a:latin typeface="Sabon" pitchFamily="18" charset="0"/>
            </a:endParaRPr>
          </a:p>
        </p:txBody>
      </p:sp>
      <p:pic>
        <p:nvPicPr>
          <p:cNvPr id="119812" name="Picture 4" descr="logo_ta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404813"/>
            <a:ext cx="1282700" cy="5207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390525" y="333375"/>
            <a:ext cx="8753475" cy="561975"/>
          </a:xfrm>
        </p:spPr>
        <p:txBody>
          <a:bodyPr/>
          <a:lstStyle/>
          <a:p>
            <a:r>
              <a:rPr lang="en-GB" smtClean="0">
                <a:latin typeface="Sabon" pitchFamily="18" charset="0"/>
              </a:rPr>
              <a:t>Resonance of selected TAB projects </a:t>
            </a:r>
            <a:br>
              <a:rPr lang="en-GB" smtClean="0">
                <a:latin typeface="Sabon" pitchFamily="18" charset="0"/>
              </a:rPr>
            </a:br>
            <a:r>
              <a:rPr lang="en-GB" sz="1600" smtClean="0">
                <a:latin typeface="Sabon" pitchFamily="18" charset="0"/>
              </a:rPr>
              <a:t>(evaluation report an TA at the Bundestag, 2010)</a:t>
            </a:r>
            <a:endParaRPr lang="en-US" sz="1600" smtClean="0">
              <a:latin typeface="Sabon" pitchFamily="18" charset="0"/>
            </a:endParaRP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25538"/>
            <a:ext cx="9144000" cy="62372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GB" sz="1400" smtClean="0">
                <a:latin typeface="Sabon" pitchFamily="18" charset="0"/>
              </a:rPr>
              <a:t> </a:t>
            </a:r>
            <a:r>
              <a:rPr lang="en-GB" sz="1400" b="1" smtClean="0">
                <a:latin typeface="Sabon" pitchFamily="18" charset="0"/>
              </a:rPr>
              <a:t>Possibilities for geothermal electricity generation in Germany“ (2003)</a:t>
            </a:r>
            <a:r>
              <a:rPr lang="en-GB" sz="1400" smtClean="0">
                <a:latin typeface="Sabon" pitchFamily="18" charset="0"/>
              </a:rPr>
              <a:t> :	</a:t>
            </a:r>
            <a:br>
              <a:rPr lang="en-GB" sz="1400" smtClean="0">
                <a:latin typeface="Sabon" pitchFamily="18" charset="0"/>
              </a:rPr>
            </a:br>
            <a:r>
              <a:rPr lang="en-GB" sz="1400" smtClean="0">
                <a:latin typeface="Sabon" pitchFamily="18" charset="0"/>
              </a:rPr>
              <a:t>Results taken up by Social Democrats and the Green party to formulate a motion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1400" smtClean="0">
                <a:latin typeface="Sabon" pitchFamily="18" charset="0"/>
              </a:rPr>
              <a:t>	Taken up in parliamentary debate together with the new bill on renewable energy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n-GB" sz="1400" b="1" smtClean="0">
              <a:latin typeface="Sabo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GB" sz="1400" b="1" smtClean="0">
                <a:latin typeface="Sabon" pitchFamily="18" charset="0"/>
              </a:rPr>
              <a:t>Nanotechnology (2003):</a:t>
            </a:r>
            <a:r>
              <a:rPr lang="en-GB" sz="1400" smtClean="0">
                <a:latin typeface="Sabon" pitchFamily="18" charset="0"/>
              </a:rPr>
              <a:t> </a:t>
            </a:r>
            <a:br>
              <a:rPr lang="en-GB" sz="1400" smtClean="0">
                <a:latin typeface="Sabon" pitchFamily="18" charset="0"/>
              </a:rPr>
            </a:br>
            <a:r>
              <a:rPr lang="en-GB" sz="1400" smtClean="0">
                <a:latin typeface="Sabon" pitchFamily="18" charset="0"/>
              </a:rPr>
              <a:t>report on a broad range of policy aspects taken up by all parliamentary groups to start motions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1400" smtClean="0">
                <a:latin typeface="Sabon" pitchFamily="18" charset="0"/>
              </a:rPr>
              <a:t>	Research projects and programmes started by the government in the following years clearly inspired by the TAB report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1400" smtClean="0">
                <a:latin typeface="Sabon" pitchFamily="18" charset="0"/>
              </a:rPr>
              <a:t>	MPs in a debate on the state of the art of Nanotechnology in Germany in 2007 referred to the important role of the report for orienting policies on Nano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n-GB" sz="1400" smtClean="0">
              <a:latin typeface="Sabo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GB" sz="1400" b="1" smtClean="0">
                <a:latin typeface="Sabon" pitchFamily="18" charset="0"/>
              </a:rPr>
              <a:t>Military use of space and possibilities for arms control in space (2004):</a:t>
            </a:r>
            <a:r>
              <a:rPr lang="en-GB" sz="1400" smtClean="0">
                <a:latin typeface="Sabon" pitchFamily="18" charset="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1400" smtClean="0">
                <a:latin typeface="Sabon" pitchFamily="18" charset="0"/>
              </a:rPr>
              <a:t>	basis for a plenary debate on “space politics” in 2004. Members of the parliament supported their arguments by referring to the TAB report: “Weapons have no place in space. The TAB report makes clear how important it is to position oneself clearly in this regard.”  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n-GB" sz="1400" b="1" smtClean="0">
              <a:latin typeface="Sabo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GB" sz="1400" b="1" smtClean="0">
                <a:latin typeface="Sabon" pitchFamily="18" charset="0"/>
              </a:rPr>
              <a:t>“Public electronic petitions and civil participation” (2009): </a:t>
            </a:r>
            <a:br>
              <a:rPr lang="en-GB" sz="1400" b="1" smtClean="0">
                <a:latin typeface="Sabon" pitchFamily="18" charset="0"/>
              </a:rPr>
            </a:br>
            <a:r>
              <a:rPr lang="en-GB" sz="1400" smtClean="0">
                <a:latin typeface="Sabon" pitchFamily="18" charset="0"/>
              </a:rPr>
              <a:t>major effect in the federal an the state parliaments. TAB was invited to a meeting of the chairmen of petititon committees of the federal and the state levels</a:t>
            </a:r>
            <a:br>
              <a:rPr lang="en-GB" sz="1400" smtClean="0">
                <a:latin typeface="Sabon" pitchFamily="18" charset="0"/>
              </a:rPr>
            </a:br>
            <a:r>
              <a:rPr lang="en-GB" sz="1400" smtClean="0">
                <a:latin typeface="Sabon" pitchFamily="18" charset="0"/>
              </a:rPr>
              <a:t>Special issue of the “Zeitschrift für Parlamentsfragen” on electronic petitioning.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n-GB" sz="1400" smtClean="0">
              <a:latin typeface="Sabo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GB" sz="1400" smtClean="0">
                <a:latin typeface="Sabon" pitchFamily="18" charset="0"/>
              </a:rPr>
              <a:t>“</a:t>
            </a:r>
            <a:r>
              <a:rPr lang="en-GB" sz="1400" b="1" smtClean="0">
                <a:latin typeface="Sabon" pitchFamily="18" charset="0"/>
              </a:rPr>
              <a:t>2nd and 3rd generation of green genetic engineering  (2010)”:</a:t>
            </a:r>
            <a:br>
              <a:rPr lang="en-GB" sz="1400" b="1" smtClean="0">
                <a:latin typeface="Sabon" pitchFamily="18" charset="0"/>
              </a:rPr>
            </a:br>
            <a:r>
              <a:rPr lang="en-GB" sz="1400" smtClean="0">
                <a:latin typeface="Sabon" pitchFamily="18" charset="0"/>
              </a:rPr>
              <a:t>results</a:t>
            </a:r>
            <a:r>
              <a:rPr lang="en-GB" sz="1400" b="1" smtClean="0">
                <a:latin typeface="Sabon" pitchFamily="18" charset="0"/>
              </a:rPr>
              <a:t> </a:t>
            </a:r>
            <a:r>
              <a:rPr lang="en-GB" sz="1400" smtClean="0">
                <a:latin typeface="Sabon" pitchFamily="18" charset="0"/>
              </a:rPr>
              <a:t>presented in a public committee meeting in 2010. Additional public expert meeting was organised.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1400" smtClean="0">
                <a:latin typeface="Sabon" pitchFamily="18" charset="0"/>
              </a:rPr>
              <a:t>	Controversial discussion of the report’s rather sceptical assessments in parliament and among interest groups,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1400" smtClean="0">
                <a:latin typeface="Sabon" pitchFamily="18" charset="0"/>
              </a:rPr>
              <a:t>	German Society of Biologists: “the report opened up an opportunity to come back to a sober and factual discussion on the potentials for application and on security aspects of green biotech”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1400" smtClean="0">
                <a:latin typeface="Sabon" pitchFamily="18" charset="0"/>
              </a:rPr>
              <a:t>	Third report of the federal government on  experience with the German law on genetic engineering quoted extensively from the recommendations given in the TAB report</a:t>
            </a:r>
            <a:endParaRPr lang="en-US" sz="1400" smtClean="0">
              <a:latin typeface="Sabon" pitchFamily="18" charset="0"/>
            </a:endParaRPr>
          </a:p>
        </p:txBody>
      </p:sp>
      <p:pic>
        <p:nvPicPr>
          <p:cNvPr id="122884" name="Picture 4" descr="logo_ta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488" y="404813"/>
            <a:ext cx="1282700" cy="5207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smtClean="0">
                <a:solidFill>
                  <a:schemeClr val="tx1"/>
                </a:solidFill>
                <a:latin typeface="Sabon" pitchFamily="18" charset="0"/>
              </a:rPr>
              <a:t>Benefits and problems of the TAB model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4525962"/>
          </a:xfrm>
          <a:noFill/>
          <a:ln/>
        </p:spPr>
        <p:txBody>
          <a:bodyPr/>
          <a:lstStyle/>
          <a:p>
            <a:pPr>
              <a:buSzTx/>
              <a:buFont typeface="Wingdings" pitchFamily="2" charset="2"/>
              <a:buChar char="Ø"/>
            </a:pPr>
            <a:r>
              <a:rPr lang="en-US" b="1" u="sng" smtClean="0">
                <a:solidFill>
                  <a:schemeClr val="tx2"/>
                </a:solidFill>
                <a:latin typeface="Sabon" pitchFamily="18" charset="0"/>
              </a:rPr>
              <a:t>Benefits</a:t>
            </a:r>
          </a:p>
          <a:p>
            <a:pPr lvl="1">
              <a:buSzTx/>
              <a:buFont typeface="Wingdings" pitchFamily="2" charset="2"/>
              <a:buChar char="Ø"/>
            </a:pPr>
            <a:r>
              <a:rPr lang="en-US" b="1" smtClean="0">
                <a:solidFill>
                  <a:schemeClr val="tx2"/>
                </a:solidFill>
                <a:latin typeface="Sabon" pitchFamily="18" charset="0"/>
              </a:rPr>
              <a:t>Clear division of competences between politics and science </a:t>
            </a:r>
          </a:p>
          <a:p>
            <a:pPr lvl="1">
              <a:buSzTx/>
              <a:buFont typeface="Wingdings" pitchFamily="2" charset="2"/>
              <a:buChar char="Ø"/>
            </a:pPr>
            <a:r>
              <a:rPr lang="en-US" b="1" smtClean="0">
                <a:solidFill>
                  <a:schemeClr val="tx2"/>
                </a:solidFill>
                <a:latin typeface="Sabon" pitchFamily="18" charset="0"/>
              </a:rPr>
              <a:t>Information tailored according to the needs of parliament</a:t>
            </a:r>
          </a:p>
          <a:p>
            <a:pPr lvl="1">
              <a:buSzTx/>
              <a:buFont typeface="Wingdings" pitchFamily="2" charset="2"/>
              <a:buChar char="Ø"/>
            </a:pPr>
            <a:r>
              <a:rPr lang="en-US" b="1" smtClean="0">
                <a:solidFill>
                  <a:schemeClr val="tx2"/>
                </a:solidFill>
                <a:latin typeface="Sabon" pitchFamily="18" charset="0"/>
              </a:rPr>
              <a:t>Access to TA capacities not restricted to one committee </a:t>
            </a:r>
          </a:p>
          <a:p>
            <a:pPr lvl="1">
              <a:buSzTx/>
              <a:buFont typeface="Wingdings" pitchFamily="2" charset="2"/>
              <a:buChar char="Ø"/>
            </a:pPr>
            <a:r>
              <a:rPr lang="en-US" b="1" smtClean="0">
                <a:solidFill>
                  <a:schemeClr val="tx2"/>
                </a:solidFill>
                <a:latin typeface="Sabon" pitchFamily="18" charset="0"/>
              </a:rPr>
              <a:t>In-depth and non-partisan analysis of policy making problems </a:t>
            </a:r>
          </a:p>
          <a:p>
            <a:pPr>
              <a:buSzTx/>
              <a:buFont typeface="Wingdings" pitchFamily="2" charset="2"/>
              <a:buChar char="Ø"/>
            </a:pPr>
            <a:endParaRPr lang="en-US" b="1" smtClean="0">
              <a:solidFill>
                <a:schemeClr val="tx2"/>
              </a:solidFill>
              <a:latin typeface="Sabon" pitchFamily="18" charset="0"/>
            </a:endParaRPr>
          </a:p>
          <a:p>
            <a:pPr>
              <a:buSzTx/>
              <a:buFont typeface="Wingdings" pitchFamily="2" charset="2"/>
              <a:buChar char="Ø"/>
            </a:pPr>
            <a:r>
              <a:rPr lang="en-US" b="1" smtClean="0">
                <a:solidFill>
                  <a:schemeClr val="tx2"/>
                </a:solidFill>
                <a:latin typeface="Sabon" pitchFamily="18" charset="0"/>
              </a:rPr>
              <a:t> </a:t>
            </a:r>
            <a:r>
              <a:rPr lang="en-US" b="1" u="sng" smtClean="0">
                <a:solidFill>
                  <a:schemeClr val="tx2"/>
                </a:solidFill>
                <a:latin typeface="Sabon" pitchFamily="18" charset="0"/>
              </a:rPr>
              <a:t>Problems</a:t>
            </a:r>
          </a:p>
          <a:p>
            <a:pPr lvl="1">
              <a:buSzTx/>
              <a:buFont typeface="Wingdings" pitchFamily="2" charset="2"/>
              <a:buChar char="Ø"/>
            </a:pPr>
            <a:r>
              <a:rPr lang="en-US" b="1" smtClean="0">
                <a:solidFill>
                  <a:schemeClr val="tx2"/>
                </a:solidFill>
                <a:latin typeface="Sabon" pitchFamily="18" charset="0"/>
              </a:rPr>
              <a:t>Relatively weak links with public discourse, relatively low public visibility</a:t>
            </a:r>
          </a:p>
          <a:p>
            <a:pPr lvl="1">
              <a:buSzTx/>
              <a:buFont typeface="Wingdings" pitchFamily="2" charset="2"/>
              <a:buChar char="Ø"/>
            </a:pPr>
            <a:r>
              <a:rPr lang="en-US" b="1" smtClean="0">
                <a:solidFill>
                  <a:schemeClr val="tx2"/>
                </a:solidFill>
                <a:latin typeface="Sabon" pitchFamily="18" charset="0"/>
              </a:rPr>
              <a:t>Restricted time resources for parliamentary debate on TA-reports </a:t>
            </a:r>
          </a:p>
          <a:p>
            <a:pPr lvl="1">
              <a:buSzTx/>
              <a:buFont typeface="Wingdings" pitchFamily="2" charset="2"/>
              <a:buChar char="Ø"/>
            </a:pPr>
            <a:r>
              <a:rPr lang="en-US" b="1" smtClean="0">
                <a:solidFill>
                  <a:schemeClr val="tx2"/>
                </a:solidFill>
                <a:latin typeface="Sabon" pitchFamily="18" charset="0"/>
              </a:rPr>
              <a:t>Contradictory political demands (in-depth analysis and quick results) </a:t>
            </a:r>
          </a:p>
          <a:p>
            <a:pPr lvl="1">
              <a:buSzTx/>
              <a:buFont typeface="Wingdings" pitchFamily="2" charset="2"/>
              <a:buChar char="Ø"/>
            </a:pPr>
            <a:endParaRPr lang="en-US" smtClean="0">
              <a:latin typeface="Sabon" pitchFamily="18" charset="0"/>
            </a:endParaRPr>
          </a:p>
        </p:txBody>
      </p:sp>
      <p:pic>
        <p:nvPicPr>
          <p:cNvPr id="120836" name="Picture 4" descr="logo_ta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950" y="549275"/>
            <a:ext cx="1282700" cy="5207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0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08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08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08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n-US" sz="4000" smtClean="0"/>
          </a:p>
          <a:p>
            <a:pPr algn="ctr">
              <a:buFontTx/>
              <a:buNone/>
            </a:pPr>
            <a:endParaRPr lang="en-US" sz="4000" smtClean="0"/>
          </a:p>
          <a:p>
            <a:pPr algn="ctr">
              <a:buFontTx/>
              <a:buNone/>
            </a:pPr>
            <a:r>
              <a:rPr lang="en-US" sz="4000" smtClean="0"/>
              <a:t>Thank you very much!</a:t>
            </a:r>
          </a:p>
          <a:p>
            <a:endParaRPr lang="en-US" sz="4000" smtClean="0"/>
          </a:p>
          <a:p>
            <a:pPr algn="ctr">
              <a:buFontTx/>
              <a:buNone/>
            </a:pPr>
            <a:r>
              <a:rPr lang="en-US" smtClean="0"/>
              <a:t>leonhard.hennen@kit.edu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549275"/>
            <a:ext cx="6911975" cy="561975"/>
          </a:xfrm>
        </p:spPr>
        <p:txBody>
          <a:bodyPr/>
          <a:lstStyle/>
          <a:p>
            <a:r>
              <a:rPr lang="en-US" sz="2800" smtClean="0"/>
              <a:t>Why TA? – problems of policy making in the field of Science and Technology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2113" y="1484313"/>
            <a:ext cx="8356600" cy="4608512"/>
          </a:xfrm>
        </p:spPr>
        <p:txBody>
          <a:bodyPr/>
          <a:lstStyle/>
          <a:p>
            <a:r>
              <a:rPr lang="en-US" sz="2800" b="1" smtClean="0"/>
              <a:t>Legitimisation</a:t>
            </a:r>
            <a:r>
              <a:rPr lang="en-US" sz="2800" smtClean="0"/>
              <a:t>: lacking consensus on what is a socially acceptable application of technologies</a:t>
            </a:r>
          </a:p>
          <a:p>
            <a:endParaRPr lang="en-US" sz="2800" b="1" smtClean="0"/>
          </a:p>
          <a:p>
            <a:r>
              <a:rPr lang="en-US" sz="2800" b="1" smtClean="0"/>
              <a:t>Democratic inclusion</a:t>
            </a:r>
            <a:r>
              <a:rPr lang="en-US" sz="2800" smtClean="0"/>
              <a:t>: growing demands of social groups (those afflicted) to be involved in decision making</a:t>
            </a:r>
          </a:p>
          <a:p>
            <a:endParaRPr lang="en-US" sz="2800" b="1" smtClean="0"/>
          </a:p>
          <a:p>
            <a:r>
              <a:rPr lang="en-US" sz="2800" b="1" smtClean="0"/>
              <a:t>Democratic Control of R&amp;D</a:t>
            </a:r>
            <a:r>
              <a:rPr lang="en-US" sz="2800" smtClean="0"/>
              <a:t>: politics is lacking access to relevant knowledge </a:t>
            </a:r>
          </a:p>
          <a:p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/>
              <a:t>Why TA? – problems of decision making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686800" cy="4929188"/>
          </a:xfrm>
        </p:spPr>
        <p:txBody>
          <a:bodyPr/>
          <a:lstStyle/>
          <a:p>
            <a:pPr>
              <a:buFontTx/>
              <a:buNone/>
            </a:pPr>
            <a:r>
              <a:rPr lang="en-US" b="1" smtClean="0"/>
              <a:t>Complexity of decision making:</a:t>
            </a:r>
            <a:r>
              <a:rPr lang="en-US" smtClean="0"/>
              <a:t> </a:t>
            </a:r>
            <a:br>
              <a:rPr lang="en-US" smtClean="0"/>
            </a:br>
            <a:r>
              <a:rPr lang="en-US" smtClean="0"/>
              <a:t>there is no one best solution to a problem, different values and interests have to be taken into account</a:t>
            </a:r>
          </a:p>
          <a:p>
            <a:pPr>
              <a:buFontTx/>
              <a:buNone/>
            </a:pPr>
            <a:endParaRPr lang="en-US" b="1" smtClean="0"/>
          </a:p>
          <a:p>
            <a:pPr>
              <a:buFontTx/>
              <a:buNone/>
            </a:pPr>
            <a:r>
              <a:rPr lang="en-US" b="1" smtClean="0"/>
              <a:t>New Uncertainties:</a:t>
            </a:r>
          </a:p>
          <a:p>
            <a:pPr>
              <a:buFontTx/>
              <a:buNone/>
            </a:pPr>
            <a:r>
              <a:rPr lang="en-US" smtClean="0"/>
              <a:t>	Science induces new questions without being able to give definite answers: </a:t>
            </a:r>
          </a:p>
          <a:p>
            <a:r>
              <a:rPr lang="en-US" smtClean="0"/>
              <a:t>How safe is safe enough? </a:t>
            </a:r>
          </a:p>
          <a:p>
            <a:r>
              <a:rPr lang="en-US" smtClean="0"/>
              <a:t>What is a socially acceptable distribution of risks and benefits?</a:t>
            </a:r>
          </a:p>
          <a:p>
            <a:r>
              <a:rPr lang="en-US" smtClean="0"/>
              <a:t>Is R&amp;D in line with our cultural beliefs and values (ethics)?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692150"/>
            <a:ext cx="8229600" cy="639763"/>
          </a:xfrm>
        </p:spPr>
        <p:txBody>
          <a:bodyPr/>
          <a:lstStyle/>
          <a:p>
            <a:r>
              <a:rPr lang="en-US" sz="2800" smtClean="0"/>
              <a:t>What is TA?</a:t>
            </a:r>
          </a:p>
        </p:txBody>
      </p:sp>
      <p:sp>
        <p:nvSpPr>
          <p:cNvPr id="129027" name="Text Box 3"/>
          <p:cNvSpPr txBox="1">
            <a:spLocks noChangeArrowheads="1"/>
          </p:cNvSpPr>
          <p:nvPr/>
        </p:nvSpPr>
        <p:spPr bwMode="auto">
          <a:xfrm>
            <a:off x="1187450" y="37893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129028" name="Text Box 4"/>
          <p:cNvSpPr txBox="1">
            <a:spLocks noChangeArrowheads="1"/>
          </p:cNvSpPr>
          <p:nvPr/>
        </p:nvSpPr>
        <p:spPr bwMode="auto">
          <a:xfrm>
            <a:off x="2484438" y="4437063"/>
            <a:ext cx="13557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Facts</a:t>
            </a:r>
            <a:r>
              <a:rPr lang="en-US" sz="3200">
                <a:latin typeface="Arial" charset="0"/>
              </a:rPr>
              <a:t> </a:t>
            </a:r>
          </a:p>
        </p:txBody>
      </p:sp>
      <p:sp>
        <p:nvSpPr>
          <p:cNvPr id="129029" name="Text Box 5"/>
          <p:cNvSpPr txBox="1">
            <a:spLocks noChangeArrowheads="1"/>
          </p:cNvSpPr>
          <p:nvPr/>
        </p:nvSpPr>
        <p:spPr bwMode="auto">
          <a:xfrm>
            <a:off x="900113" y="5157788"/>
            <a:ext cx="14922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Values</a:t>
            </a:r>
          </a:p>
        </p:txBody>
      </p:sp>
      <p:sp>
        <p:nvSpPr>
          <p:cNvPr id="129030" name="Line 6"/>
          <p:cNvSpPr>
            <a:spLocks noChangeShapeType="1"/>
          </p:cNvSpPr>
          <p:nvPr/>
        </p:nvSpPr>
        <p:spPr bwMode="auto">
          <a:xfrm flipV="1">
            <a:off x="3059113" y="2781300"/>
            <a:ext cx="0" cy="1727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a-ES"/>
          </a:p>
        </p:txBody>
      </p:sp>
      <p:sp>
        <p:nvSpPr>
          <p:cNvPr id="129031" name="Line 7"/>
          <p:cNvSpPr>
            <a:spLocks noChangeShapeType="1"/>
          </p:cNvSpPr>
          <p:nvPr/>
        </p:nvSpPr>
        <p:spPr bwMode="auto">
          <a:xfrm flipV="1">
            <a:off x="1403350" y="2708275"/>
            <a:ext cx="0" cy="2447925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a-ES"/>
          </a:p>
        </p:txBody>
      </p:sp>
      <p:sp>
        <p:nvSpPr>
          <p:cNvPr id="129032" name="Text Box 8"/>
          <p:cNvSpPr txBox="1">
            <a:spLocks noChangeArrowheads="1"/>
          </p:cNvSpPr>
          <p:nvPr/>
        </p:nvSpPr>
        <p:spPr bwMode="auto">
          <a:xfrm>
            <a:off x="4716463" y="40767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129033" name="Text Box 9"/>
          <p:cNvSpPr txBox="1">
            <a:spLocks noChangeArrowheads="1"/>
          </p:cNvSpPr>
          <p:nvPr/>
        </p:nvSpPr>
        <p:spPr bwMode="auto">
          <a:xfrm>
            <a:off x="684213" y="1628775"/>
            <a:ext cx="8097837" cy="277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>
                <a:latin typeface="Arial" charset="0"/>
              </a:rPr>
              <a:t>Assessment	</a:t>
            </a:r>
            <a:r>
              <a:rPr lang="en-US" sz="2800">
                <a:latin typeface="Arial" charset="0"/>
              </a:rPr>
              <a:t>of possible (future) effects of </a:t>
            </a:r>
            <a:br>
              <a:rPr lang="en-US" sz="2800">
                <a:latin typeface="Arial" charset="0"/>
              </a:rPr>
            </a:br>
            <a:r>
              <a:rPr lang="en-US" sz="2800">
                <a:latin typeface="Arial" charset="0"/>
              </a:rPr>
              <a:t>			new scientific and technological </a:t>
            </a:r>
            <a:br>
              <a:rPr lang="en-US" sz="2800">
                <a:latin typeface="Arial" charset="0"/>
              </a:rPr>
            </a:br>
            <a:r>
              <a:rPr lang="en-US" sz="2800">
                <a:latin typeface="Arial" charset="0"/>
              </a:rPr>
              <a:t>			developments on human health, </a:t>
            </a:r>
            <a:br>
              <a:rPr lang="en-US" sz="2800">
                <a:latin typeface="Arial" charset="0"/>
              </a:rPr>
            </a:br>
            <a:r>
              <a:rPr lang="en-US" sz="2800">
                <a:latin typeface="Arial" charset="0"/>
              </a:rPr>
              <a:t>			society, economy </a:t>
            </a:r>
            <a:br>
              <a:rPr lang="en-US" sz="2800">
                <a:latin typeface="Arial" charset="0"/>
              </a:rPr>
            </a:br>
            <a:r>
              <a:rPr lang="en-US" sz="2800">
                <a:latin typeface="Arial" charset="0"/>
              </a:rPr>
              <a:t>			and the environment.</a:t>
            </a:r>
          </a:p>
          <a:p>
            <a:endParaRPr lang="en-US" sz="2800">
              <a:latin typeface="Arial" charset="0"/>
            </a:endParaRPr>
          </a:p>
        </p:txBody>
      </p:sp>
      <p:sp>
        <p:nvSpPr>
          <p:cNvPr id="129034" name="Text Box 10"/>
          <p:cNvSpPr txBox="1">
            <a:spLocks noChangeArrowheads="1"/>
          </p:cNvSpPr>
          <p:nvPr/>
        </p:nvSpPr>
        <p:spPr bwMode="auto">
          <a:xfrm>
            <a:off x="4643438" y="4365625"/>
            <a:ext cx="3887787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TA: </a:t>
            </a:r>
            <a:br>
              <a:rPr lang="en-US" sz="2400" b="1">
                <a:latin typeface="Arial" charset="0"/>
              </a:rPr>
            </a:br>
            <a:r>
              <a:rPr lang="en-US" sz="2400" b="1">
                <a:latin typeface="Arial" charset="0"/>
              </a:rPr>
              <a:t>Intermediate between Science </a:t>
            </a:r>
            <a:br>
              <a:rPr lang="en-US" sz="2400" b="1">
                <a:latin typeface="Arial" charset="0"/>
              </a:rPr>
            </a:br>
            <a:r>
              <a:rPr lang="en-US" sz="2400" b="1">
                <a:latin typeface="Arial" charset="0"/>
              </a:rPr>
              <a:t>and Politics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9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9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9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9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9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9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8" grpId="0"/>
      <p:bldP spid="129029" grpId="0"/>
      <p:bldP spid="129030" grpId="0" animBg="1"/>
      <p:bldP spid="129031" grpId="0" animBg="1"/>
      <p:bldP spid="129033" grpId="0"/>
      <p:bldP spid="1290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6911975" cy="561975"/>
          </a:xfrm>
        </p:spPr>
        <p:txBody>
          <a:bodyPr/>
          <a:lstStyle/>
          <a:p>
            <a:r>
              <a:rPr lang="en-US" smtClean="0"/>
              <a:t>Two models of Technology Assessment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08050"/>
            <a:ext cx="8208963" cy="2376488"/>
          </a:xfrm>
        </p:spPr>
        <p:txBody>
          <a:bodyPr/>
          <a:lstStyle/>
          <a:p>
            <a:pPr marL="815975" lvl="1" indent="-454025">
              <a:lnSpc>
                <a:spcPct val="90000"/>
              </a:lnSpc>
              <a:buFontTx/>
              <a:buNone/>
              <a:tabLst>
                <a:tab pos="266700" algn="l"/>
              </a:tabLst>
            </a:pPr>
            <a:r>
              <a:rPr lang="en-GB" smtClean="0"/>
              <a:t>The “Pre-TA”, positivistic (or technocratic) model of decision making:</a:t>
            </a:r>
            <a:br>
              <a:rPr lang="en-GB" smtClean="0"/>
            </a:br>
            <a:r>
              <a:rPr lang="en-GB" sz="1800" smtClean="0"/>
              <a:t>Policy making is informed (guided) by Science to a one best solution of the problem at stake</a:t>
            </a:r>
          </a:p>
          <a:p>
            <a:pPr marL="84138" indent="-84138">
              <a:lnSpc>
                <a:spcPct val="90000"/>
              </a:lnSpc>
              <a:buFontTx/>
              <a:buNone/>
              <a:tabLst>
                <a:tab pos="266700" algn="l"/>
              </a:tabLst>
            </a:pPr>
            <a:endParaRPr lang="en-US" sz="1800" smtClean="0"/>
          </a:p>
          <a:p>
            <a:pPr marL="84138" indent="-84138">
              <a:lnSpc>
                <a:spcPct val="90000"/>
              </a:lnSpc>
              <a:buFontTx/>
              <a:buNone/>
              <a:tabLst>
                <a:tab pos="266700" algn="l"/>
              </a:tabLst>
            </a:pPr>
            <a:r>
              <a:rPr lang="en-US" sz="2000" smtClean="0"/>
              <a:t>	   Reflexive Modernization: </a:t>
            </a:r>
            <a:br>
              <a:rPr lang="en-US" sz="2000" smtClean="0"/>
            </a:br>
            <a:r>
              <a:rPr lang="en-US" sz="2000" smtClean="0"/>
              <a:t>		</a:t>
            </a:r>
            <a:r>
              <a:rPr lang="en-US" sz="1800" smtClean="0"/>
              <a:t>Cognitive uncertainties and normative ambiguities are unavoidable</a:t>
            </a:r>
          </a:p>
          <a:p>
            <a:pPr marL="84138" indent="-84138">
              <a:lnSpc>
                <a:spcPct val="90000"/>
              </a:lnSpc>
              <a:buFontTx/>
              <a:buNone/>
              <a:tabLst>
                <a:tab pos="266700" algn="l"/>
              </a:tabLst>
            </a:pPr>
            <a:endParaRPr lang="en-US" sz="2000" smtClean="0"/>
          </a:p>
          <a:p>
            <a:pPr marL="84138" indent="-84138">
              <a:lnSpc>
                <a:spcPct val="90000"/>
              </a:lnSpc>
              <a:buFontTx/>
              <a:buNone/>
              <a:tabLst>
                <a:tab pos="266700" algn="l"/>
              </a:tabLst>
            </a:pPr>
            <a:r>
              <a:rPr lang="en-US" sz="2000" smtClean="0"/>
              <a:t>		TA as an answer to the crisis of the technocratic Model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1331913" y="4365625"/>
            <a:ext cx="19446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611188" y="3644900"/>
            <a:ext cx="3625850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latin typeface="Arial" charset="0"/>
              </a:rPr>
              <a:t>Policy Analysis Model</a:t>
            </a:r>
          </a:p>
          <a:p>
            <a:endParaRPr lang="en-US" b="1">
              <a:latin typeface="Arial" charset="0"/>
            </a:endParaRPr>
          </a:p>
          <a:p>
            <a:r>
              <a:rPr lang="en-US">
                <a:latin typeface="Arial" charset="0"/>
              </a:rPr>
              <a:t>Expand the scientific knowledge</a:t>
            </a:r>
          </a:p>
          <a:p>
            <a:r>
              <a:rPr lang="en-US">
                <a:latin typeface="Arial" charset="0"/>
              </a:rPr>
              <a:t> base of decision making by employing different scientific perspectives and disciplines</a:t>
            </a: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Take account of different values and interests	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4500563" y="3573463"/>
            <a:ext cx="3384550" cy="270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Deliberative Model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Expand the normative basis of decision making by involving different social perspectives, interests and values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Deliberate on best ways of problem solving</a:t>
            </a:r>
          </a:p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684213" y="1341438"/>
            <a:ext cx="0" cy="574675"/>
          </a:xfrm>
          <a:prstGeom prst="line">
            <a:avLst/>
          </a:prstGeom>
          <a:noFill/>
          <a:ln w="57150">
            <a:solidFill>
              <a:srgbClr val="A01E28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a-ES"/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>
            <a:off x="900113" y="2420938"/>
            <a:ext cx="0" cy="431800"/>
          </a:xfrm>
          <a:prstGeom prst="line">
            <a:avLst/>
          </a:prstGeom>
          <a:noFill/>
          <a:ln w="57150">
            <a:solidFill>
              <a:srgbClr val="A01E28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a-E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>
            <a:off x="5292725" y="3284538"/>
            <a:ext cx="0" cy="287337"/>
          </a:xfrm>
          <a:prstGeom prst="line">
            <a:avLst/>
          </a:prstGeom>
          <a:noFill/>
          <a:ln w="38100">
            <a:solidFill>
              <a:srgbClr val="A01E28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a-ES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>
            <a:off x="2051050" y="3284538"/>
            <a:ext cx="0" cy="287337"/>
          </a:xfrm>
          <a:prstGeom prst="line">
            <a:avLst/>
          </a:prstGeom>
          <a:noFill/>
          <a:ln w="38100">
            <a:solidFill>
              <a:srgbClr val="A01E28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a-E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1" grpId="0"/>
      <p:bldP spid="29702" grpId="0"/>
      <p:bldP spid="29703" grpId="0" animBg="1"/>
      <p:bldP spid="29704" grpId="0" animBg="1"/>
      <p:bldP spid="29706" grpId="0" animBg="1"/>
      <p:bldP spid="2970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592138"/>
            <a:ext cx="7488237" cy="715962"/>
          </a:xfrm>
        </p:spPr>
        <p:txBody>
          <a:bodyPr/>
          <a:lstStyle/>
          <a:p>
            <a:pPr algn="ctr"/>
            <a:r>
              <a:rPr lang="de-DE" sz="3600" smtClean="0"/>
              <a:t>Intermediate Role of TA</a:t>
            </a:r>
            <a:br>
              <a:rPr lang="de-DE" sz="3600" smtClean="0"/>
            </a:br>
            <a:endParaRPr lang="de-DE" sz="36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6475" y="1477963"/>
            <a:ext cx="7721600" cy="4525962"/>
          </a:xfrm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4643438" y="5157788"/>
            <a:ext cx="1524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de-DE" sz="3200" b="1">
                <a:solidFill>
                  <a:srgbClr val="0000CC"/>
                </a:solidFill>
                <a:latin typeface="Times New Roman" pitchFamily="18" charset="0"/>
              </a:rPr>
              <a:t>Science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4643438" y="1989138"/>
            <a:ext cx="15970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de-DE" sz="3200" b="1">
                <a:solidFill>
                  <a:srgbClr val="0000CC"/>
                </a:solidFill>
                <a:latin typeface="Times New Roman" pitchFamily="18" charset="0"/>
              </a:rPr>
              <a:t>Politics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1765300" y="3641725"/>
            <a:ext cx="14351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de-DE" sz="3200" b="1">
                <a:solidFill>
                  <a:srgbClr val="0000CC"/>
                </a:solidFill>
                <a:latin typeface="Times New Roman" pitchFamily="18" charset="0"/>
              </a:rPr>
              <a:t>Public 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 flipH="1">
            <a:off x="2917825" y="2495550"/>
            <a:ext cx="1363663" cy="10461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ca-ES"/>
          </a:p>
        </p:txBody>
      </p:sp>
      <p:sp>
        <p:nvSpPr>
          <p:cNvPr id="26632" name="Freeform 8"/>
          <p:cNvSpPr>
            <a:spLocks/>
          </p:cNvSpPr>
          <p:nvPr/>
        </p:nvSpPr>
        <p:spPr bwMode="auto">
          <a:xfrm>
            <a:off x="3017838" y="4324350"/>
            <a:ext cx="1335087" cy="1060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41" y="668"/>
              </a:cxn>
            </a:cxnLst>
            <a:rect l="0" t="0" r="r" b="b"/>
            <a:pathLst>
              <a:path w="841" h="668">
                <a:moveTo>
                  <a:pt x="0" y="0"/>
                </a:moveTo>
                <a:lnTo>
                  <a:pt x="841" y="668"/>
                </a:ln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ca-ES"/>
          </a:p>
        </p:txBody>
      </p:sp>
      <p:sp>
        <p:nvSpPr>
          <p:cNvPr id="26633" name="Freeform 9"/>
          <p:cNvSpPr>
            <a:spLocks/>
          </p:cNvSpPr>
          <p:nvPr/>
        </p:nvSpPr>
        <p:spPr bwMode="auto">
          <a:xfrm>
            <a:off x="5940425" y="2997200"/>
            <a:ext cx="42863" cy="1843088"/>
          </a:xfrm>
          <a:custGeom>
            <a:avLst/>
            <a:gdLst/>
            <a:ahLst/>
            <a:cxnLst>
              <a:cxn ang="0">
                <a:pos x="9" y="1161"/>
              </a:cxn>
              <a:cxn ang="0">
                <a:pos x="0" y="0"/>
              </a:cxn>
            </a:cxnLst>
            <a:rect l="0" t="0" r="r" b="b"/>
            <a:pathLst>
              <a:path w="9" h="1161">
                <a:moveTo>
                  <a:pt x="9" y="1161"/>
                </a:moveTo>
                <a:lnTo>
                  <a:pt x="0" y="0"/>
                </a:ln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ca-ES"/>
          </a:p>
        </p:txBody>
      </p:sp>
      <p:sp>
        <p:nvSpPr>
          <p:cNvPr id="26634" name="Oval 10"/>
          <p:cNvSpPr>
            <a:spLocks noChangeArrowheads="1"/>
          </p:cNvSpPr>
          <p:nvPr/>
        </p:nvSpPr>
        <p:spPr bwMode="auto">
          <a:xfrm>
            <a:off x="4181475" y="3629025"/>
            <a:ext cx="827088" cy="5953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a-ES"/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4267200" y="3700463"/>
            <a:ext cx="957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de-DE" sz="2400" b="1">
                <a:solidFill>
                  <a:srgbClr val="0000CC"/>
                </a:solidFill>
                <a:latin typeface="Arial" charset="0"/>
              </a:rPr>
              <a:t>TA</a:t>
            </a:r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 flipH="1">
            <a:off x="3614738" y="4122738"/>
            <a:ext cx="681037" cy="681037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ca-ES"/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 flipH="1" flipV="1">
            <a:off x="3614738" y="3019425"/>
            <a:ext cx="666750" cy="711200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ca-ES"/>
          </a:p>
        </p:txBody>
      </p:sp>
      <p:sp>
        <p:nvSpPr>
          <p:cNvPr id="26638" name="Line 14"/>
          <p:cNvSpPr>
            <a:spLocks noChangeShapeType="1"/>
          </p:cNvSpPr>
          <p:nvPr/>
        </p:nvSpPr>
        <p:spPr bwMode="auto">
          <a:xfrm>
            <a:off x="5006975" y="3860800"/>
            <a:ext cx="933450" cy="0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ca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050" y="260350"/>
            <a:ext cx="5940425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4038" name="Picture 6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260350"/>
            <a:ext cx="2095500" cy="1304925"/>
          </a:xfrm>
          <a:noFill/>
          <a:ln/>
        </p:spPr>
      </p:pic>
      <p:sp>
        <p:nvSpPr>
          <p:cNvPr id="44066" name="Text Box 34"/>
          <p:cNvSpPr txBox="1">
            <a:spLocks noChangeArrowheads="1"/>
          </p:cNvSpPr>
          <p:nvPr/>
        </p:nvSpPr>
        <p:spPr bwMode="auto">
          <a:xfrm>
            <a:off x="468313" y="1700213"/>
            <a:ext cx="8208962" cy="577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tabLst>
                <a:tab pos="274638" algn="l"/>
              </a:tabLst>
            </a:pPr>
            <a:r>
              <a:rPr lang="en-US" sz="1600" b="1">
                <a:latin typeface="Arial" charset="0"/>
              </a:rPr>
              <a:t>www.eptanetwork.org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SzPct val="150000"/>
              <a:buFont typeface="Wingdings" pitchFamily="2" charset="2"/>
              <a:buChar char="§"/>
              <a:tabLst>
                <a:tab pos="274638" algn="l"/>
              </a:tabLst>
            </a:pPr>
            <a:r>
              <a:rPr lang="en-US" sz="1600">
                <a:latin typeface="Arial" charset="0"/>
              </a:rPr>
              <a:t> Founded in 1991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SzPct val="150000"/>
              <a:buFont typeface="Wingdings" pitchFamily="2" charset="2"/>
              <a:buChar char="§"/>
              <a:tabLst>
                <a:tab pos="274638" algn="l"/>
              </a:tabLst>
            </a:pPr>
            <a:r>
              <a:rPr lang="en-US" sz="1600">
                <a:latin typeface="Arial" charset="0"/>
              </a:rPr>
              <a:t> Full-members: 14 Parliamentary TA institutes in Europe (3 associate     	members)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SzPct val="150000"/>
              <a:buFont typeface="Wingdings" pitchFamily="2" charset="2"/>
              <a:buChar char="§"/>
              <a:tabLst>
                <a:tab pos="274638" algn="l"/>
              </a:tabLst>
            </a:pPr>
            <a:r>
              <a:rPr lang="en-US" sz="1600">
                <a:latin typeface="Arial" charset="0"/>
              </a:rPr>
              <a:t> Cooperative network, no formal legal entity (consortium)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SzPct val="150000"/>
              <a:buFont typeface="Wingdings" pitchFamily="2" charset="2"/>
              <a:buChar char="§"/>
              <a:tabLst>
                <a:tab pos="274638" algn="l"/>
              </a:tabLst>
            </a:pPr>
            <a:r>
              <a:rPr lang="en-US" sz="1600">
                <a:latin typeface="Arial" charset="0"/>
              </a:rPr>
              <a:t> Continuous exchange on projects and methods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SzPct val="150000"/>
              <a:buFont typeface="Wingdings" pitchFamily="2" charset="2"/>
              <a:buNone/>
              <a:tabLst>
                <a:tab pos="274638" algn="l"/>
              </a:tabLst>
            </a:pPr>
            <a:r>
              <a:rPr lang="en-US" sz="1600" b="1">
                <a:latin typeface="Arial" charset="0"/>
              </a:rPr>
              <a:t>Activities: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SzPct val="150000"/>
              <a:buFont typeface="Wingdings" pitchFamily="2" charset="2"/>
              <a:buChar char="§"/>
              <a:tabLst>
                <a:tab pos="274638" algn="l"/>
              </a:tabLst>
            </a:pPr>
            <a:r>
              <a:rPr lang="en-US" sz="1600">
                <a:latin typeface="Arial" charset="0"/>
              </a:rPr>
              <a:t> Annual conference and directors meeting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SzPct val="150000"/>
              <a:buFont typeface="Wingdings" pitchFamily="2" charset="2"/>
              <a:buChar char="§"/>
              <a:tabLst>
                <a:tab pos="274638" algn="l"/>
              </a:tabLst>
            </a:pPr>
            <a:r>
              <a:rPr lang="en-US" sz="1600">
                <a:latin typeface="Arial" charset="0"/>
              </a:rPr>
              <a:t> Project data base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SzPct val="150000"/>
              <a:buFont typeface="Wingdings" pitchFamily="2" charset="2"/>
              <a:buChar char="§"/>
              <a:tabLst>
                <a:tab pos="274638" algn="l"/>
              </a:tabLst>
            </a:pPr>
            <a:r>
              <a:rPr lang="en-US" sz="1600">
                <a:latin typeface="Arial" charset="0"/>
              </a:rPr>
              <a:t> Joint projects: Privacy, Biotechnology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SzPct val="150000"/>
              <a:buFont typeface="Wingdings" pitchFamily="2" charset="2"/>
              <a:buChar char="§"/>
              <a:tabLst>
                <a:tab pos="274638" algn="l"/>
              </a:tabLst>
            </a:pPr>
            <a:r>
              <a:rPr lang="en-US" sz="1600">
                <a:latin typeface="Arial" charset="0"/>
              </a:rPr>
              <a:t> Cooperation in EU funded projects on TA concepts and methods </a:t>
            </a:r>
            <a:br>
              <a:rPr lang="en-US" sz="1600">
                <a:latin typeface="Arial" charset="0"/>
              </a:rPr>
            </a:br>
            <a:r>
              <a:rPr lang="en-US" sz="1600">
                <a:latin typeface="Arial" charset="0"/>
              </a:rPr>
              <a:t>   (EUROPTA, TAMI)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SzPct val="150000"/>
              <a:buFont typeface="Wingdings" pitchFamily="2" charset="2"/>
              <a:buChar char="§"/>
              <a:tabLst>
                <a:tab pos="274638" algn="l"/>
              </a:tabLst>
            </a:pPr>
            <a:r>
              <a:rPr lang="en-US" sz="1600">
                <a:latin typeface="Arial" charset="0"/>
              </a:rPr>
              <a:t> Bi-annually: Project managers meeting</a:t>
            </a:r>
            <a:r>
              <a:rPr lang="en-US">
                <a:latin typeface="Arial" charset="0"/>
              </a:rPr>
              <a:t> 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SzPct val="150000"/>
              <a:buFont typeface="Wingdings" pitchFamily="2" charset="2"/>
              <a:buChar char="§"/>
              <a:tabLst>
                <a:tab pos="274638" algn="l"/>
              </a:tabLst>
            </a:pPr>
            <a:endParaRPr lang="en-US">
              <a:latin typeface="Arial" charset="0"/>
            </a:endParaRPr>
          </a:p>
          <a:p>
            <a:pPr>
              <a:spcBef>
                <a:spcPct val="50000"/>
              </a:spcBef>
              <a:buFontTx/>
              <a:buChar char="-"/>
              <a:tabLst>
                <a:tab pos="274638" algn="l"/>
              </a:tabLst>
            </a:pPr>
            <a:endParaRPr lang="en-US">
              <a:latin typeface="Arial" charset="0"/>
            </a:endParaRPr>
          </a:p>
          <a:p>
            <a:pPr>
              <a:spcBef>
                <a:spcPct val="50000"/>
              </a:spcBef>
              <a:buFontTx/>
              <a:buChar char="-"/>
              <a:tabLst>
                <a:tab pos="274638" algn="l"/>
              </a:tabLst>
            </a:pPr>
            <a:endParaRPr lang="en-US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050" y="260350"/>
            <a:ext cx="5940425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602" name="Oval 2"/>
          <p:cNvSpPr>
            <a:spLocks noChangeArrowheads="1"/>
          </p:cNvSpPr>
          <p:nvPr/>
        </p:nvSpPr>
        <p:spPr bwMode="auto">
          <a:xfrm>
            <a:off x="4859338" y="3860800"/>
            <a:ext cx="2305050" cy="2159000"/>
          </a:xfrm>
          <a:prstGeom prst="ellipse">
            <a:avLst/>
          </a:pr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a-ES"/>
          </a:p>
        </p:txBody>
      </p:sp>
      <p:sp>
        <p:nvSpPr>
          <p:cNvPr id="25603" name="Oval 3"/>
          <p:cNvSpPr>
            <a:spLocks noChangeArrowheads="1"/>
          </p:cNvSpPr>
          <p:nvPr/>
        </p:nvSpPr>
        <p:spPr bwMode="auto">
          <a:xfrm>
            <a:off x="3419475" y="2205038"/>
            <a:ext cx="2376488" cy="1492250"/>
          </a:xfrm>
          <a:prstGeom prst="ellipse">
            <a:avLst/>
          </a:pr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a-ES"/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2195513" y="3933825"/>
            <a:ext cx="2671762" cy="2159000"/>
          </a:xfrm>
          <a:prstGeom prst="ellipse">
            <a:avLst/>
          </a:pr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a-ES"/>
          </a:p>
        </p:txBody>
      </p:sp>
      <p:pic>
        <p:nvPicPr>
          <p:cNvPr id="25606" name="Picture 6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260350"/>
            <a:ext cx="2095500" cy="1304925"/>
          </a:xfrm>
          <a:noFill/>
          <a:ln/>
        </p:spPr>
      </p:pic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2411413" y="5300663"/>
            <a:ext cx="10525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u="sng">
                <a:latin typeface="Arial" charset="0"/>
              </a:rPr>
              <a:t>Denmark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2843213" y="4868863"/>
            <a:ext cx="13573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u="sng">
                <a:latin typeface="Arial" charset="0"/>
              </a:rPr>
              <a:t>Netherlands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3059113" y="4122738"/>
            <a:ext cx="10302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u="sng">
                <a:latin typeface="Arial" charset="0"/>
              </a:rPr>
              <a:t>Flanders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2627313" y="4481513"/>
            <a:ext cx="1314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u="sng">
                <a:latin typeface="Arial" charset="0"/>
              </a:rPr>
              <a:t>Switzerland</a:t>
            </a:r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3419475" y="5229225"/>
            <a:ext cx="917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u="sng">
                <a:latin typeface="Arial" charset="0"/>
              </a:rPr>
              <a:t>Norway</a:t>
            </a:r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4067175" y="2636838"/>
            <a:ext cx="5921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u="sng">
                <a:latin typeface="Arial" charset="0"/>
              </a:rPr>
              <a:t>Italy</a:t>
            </a:r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4643438" y="2852738"/>
            <a:ext cx="8493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u="sng">
                <a:latin typeface="Arial" charset="0"/>
              </a:rPr>
              <a:t>France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5364163" y="4221163"/>
            <a:ext cx="10652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u="sng">
                <a:latin typeface="Arial" charset="0"/>
              </a:rPr>
              <a:t>Germany</a:t>
            </a:r>
          </a:p>
        </p:txBody>
      </p:sp>
      <p:sp>
        <p:nvSpPr>
          <p:cNvPr id="25617" name="Rectangle 17"/>
          <p:cNvSpPr>
            <a:spLocks noChangeArrowheads="1"/>
          </p:cNvSpPr>
          <p:nvPr/>
        </p:nvSpPr>
        <p:spPr bwMode="auto">
          <a:xfrm>
            <a:off x="4140200" y="3789363"/>
            <a:ext cx="2216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u="sng">
                <a:latin typeface="Arial" charset="0"/>
              </a:rPr>
              <a:t>European</a:t>
            </a:r>
            <a:r>
              <a:rPr lang="en-US" sz="1600" b="1" u="sng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 sz="1600" b="1" u="sng">
                <a:latin typeface="Arial" charset="0"/>
              </a:rPr>
              <a:t>Parliament</a:t>
            </a:r>
          </a:p>
        </p:txBody>
      </p: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4932363" y="4652963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u="sng">
                <a:latin typeface="Arial" charset="0"/>
              </a:rPr>
              <a:t>United Kingdom</a:t>
            </a:r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4067175" y="3068638"/>
            <a:ext cx="9064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u="sng">
                <a:latin typeface="Arial" charset="0"/>
              </a:rPr>
              <a:t>Finland</a:t>
            </a:r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4500563" y="2420938"/>
            <a:ext cx="873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u="sng">
                <a:latin typeface="Arial" charset="0"/>
              </a:rPr>
              <a:t>Greece</a:t>
            </a:r>
          </a:p>
        </p:txBody>
      </p:sp>
      <p:sp>
        <p:nvSpPr>
          <p:cNvPr id="25621" name="Text Box 21"/>
          <p:cNvSpPr txBox="1">
            <a:spLocks noChangeArrowheads="1"/>
          </p:cNvSpPr>
          <p:nvPr/>
        </p:nvSpPr>
        <p:spPr bwMode="auto">
          <a:xfrm>
            <a:off x="5651500" y="5589588"/>
            <a:ext cx="1098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u="sng">
                <a:latin typeface="Arial" charset="0"/>
              </a:rPr>
              <a:t>Catalonia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5435600" y="5300663"/>
            <a:ext cx="8842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u="sng">
                <a:latin typeface="Arial" charset="0"/>
              </a:rPr>
              <a:t>Austria</a:t>
            </a:r>
          </a:p>
        </p:txBody>
      </p:sp>
      <p:sp>
        <p:nvSpPr>
          <p:cNvPr id="25624" name="Line 24"/>
          <p:cNvSpPr>
            <a:spLocks noChangeShapeType="1"/>
          </p:cNvSpPr>
          <p:nvPr/>
        </p:nvSpPr>
        <p:spPr bwMode="auto">
          <a:xfrm flipV="1">
            <a:off x="900113" y="1700213"/>
            <a:ext cx="3816350" cy="4465637"/>
          </a:xfrm>
          <a:prstGeom prst="line">
            <a:avLst/>
          </a:prstGeom>
          <a:noFill/>
          <a:ln w="38100">
            <a:solidFill>
              <a:srgbClr val="5F5F5F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ca-ES"/>
          </a:p>
        </p:txBody>
      </p:sp>
      <p:sp>
        <p:nvSpPr>
          <p:cNvPr id="25625" name="Line 25"/>
          <p:cNvSpPr>
            <a:spLocks noChangeShapeType="1"/>
          </p:cNvSpPr>
          <p:nvPr/>
        </p:nvSpPr>
        <p:spPr bwMode="auto">
          <a:xfrm flipV="1">
            <a:off x="900113" y="6165850"/>
            <a:ext cx="7200900" cy="0"/>
          </a:xfrm>
          <a:prstGeom prst="line">
            <a:avLst/>
          </a:prstGeom>
          <a:noFill/>
          <a:ln w="38100">
            <a:solidFill>
              <a:srgbClr val="5F5F5F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ca-ES"/>
          </a:p>
        </p:txBody>
      </p:sp>
      <p:sp>
        <p:nvSpPr>
          <p:cNvPr id="25626" name="Line 26"/>
          <p:cNvSpPr>
            <a:spLocks noChangeShapeType="1"/>
          </p:cNvSpPr>
          <p:nvPr/>
        </p:nvSpPr>
        <p:spPr bwMode="auto">
          <a:xfrm flipH="1" flipV="1">
            <a:off x="4716463" y="1700213"/>
            <a:ext cx="3384550" cy="4465637"/>
          </a:xfrm>
          <a:prstGeom prst="line">
            <a:avLst/>
          </a:prstGeom>
          <a:noFill/>
          <a:ln w="38100">
            <a:solidFill>
              <a:srgbClr val="5F5F5F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ca-ES"/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250825" y="5516563"/>
            <a:ext cx="1873250" cy="406400"/>
          </a:xfrm>
          <a:prstGeom prst="rect">
            <a:avLst/>
          </a:prstGeom>
          <a:solidFill>
            <a:srgbClr val="B2B2B2"/>
          </a:solidFill>
          <a:ln w="9525">
            <a:solidFill>
              <a:srgbClr val="5F5F5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u="sng">
                <a:solidFill>
                  <a:srgbClr val="0000CC"/>
                </a:solidFill>
                <a:latin typeface="Arial" charset="0"/>
              </a:rPr>
              <a:t>Public</a:t>
            </a:r>
            <a:r>
              <a:rPr lang="en-US" sz="2000" b="1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n-US" sz="2000" b="1" u="sng">
                <a:solidFill>
                  <a:srgbClr val="0000CC"/>
                </a:solidFill>
                <a:latin typeface="Arial" charset="0"/>
              </a:rPr>
              <a:t>Debate</a:t>
            </a:r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7451725" y="5516563"/>
            <a:ext cx="1154113" cy="406400"/>
          </a:xfrm>
          <a:prstGeom prst="rect">
            <a:avLst/>
          </a:prstGeom>
          <a:solidFill>
            <a:srgbClr val="B2B2B2"/>
          </a:solidFill>
          <a:ln w="9525">
            <a:solidFill>
              <a:srgbClr val="5F5F5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u="sng">
                <a:solidFill>
                  <a:srgbClr val="0000CC"/>
                </a:solidFill>
                <a:latin typeface="Arial" charset="0"/>
              </a:rPr>
              <a:t>Science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4716463" y="1412875"/>
            <a:ext cx="1490662" cy="711200"/>
          </a:xfrm>
          <a:prstGeom prst="rect">
            <a:avLst/>
          </a:prstGeom>
          <a:solidFill>
            <a:srgbClr val="B2B2B2"/>
          </a:solidFill>
          <a:ln w="9525">
            <a:solidFill>
              <a:srgbClr val="5F5F5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u="sng">
                <a:solidFill>
                  <a:srgbClr val="0000CC"/>
                </a:solidFill>
                <a:latin typeface="Arial" charset="0"/>
              </a:rPr>
              <a:t>Politics</a:t>
            </a:r>
            <a:br>
              <a:rPr lang="en-US" sz="2000" b="1" u="sng">
                <a:solidFill>
                  <a:srgbClr val="0000CC"/>
                </a:solidFill>
                <a:latin typeface="Arial" charset="0"/>
              </a:rPr>
            </a:br>
            <a:r>
              <a:rPr lang="en-US" sz="2000" b="1" u="sng">
                <a:solidFill>
                  <a:srgbClr val="0000CC"/>
                </a:solidFill>
                <a:latin typeface="Arial" charset="0"/>
              </a:rPr>
              <a:t>Parliament</a:t>
            </a:r>
          </a:p>
        </p:txBody>
      </p:sp>
      <p:sp>
        <p:nvSpPr>
          <p:cNvPr id="25627" name="Rectangle 27"/>
          <p:cNvSpPr>
            <a:spLocks noChangeArrowheads="1"/>
          </p:cNvSpPr>
          <p:nvPr/>
        </p:nvSpPr>
        <p:spPr bwMode="auto">
          <a:xfrm>
            <a:off x="827088" y="2133600"/>
            <a:ext cx="21605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a-ES"/>
          </a:p>
        </p:txBody>
      </p:sp>
      <p:sp>
        <p:nvSpPr>
          <p:cNvPr id="25630" name="Text Box 30"/>
          <p:cNvSpPr txBox="1">
            <a:spLocks noChangeArrowheads="1"/>
          </p:cNvSpPr>
          <p:nvPr/>
        </p:nvSpPr>
        <p:spPr bwMode="auto">
          <a:xfrm>
            <a:off x="1835150" y="1989138"/>
            <a:ext cx="2330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A01E28"/>
                </a:solidFill>
                <a:latin typeface="Arial" charset="0"/>
              </a:rPr>
              <a:t>“Committee model”</a:t>
            </a:r>
          </a:p>
        </p:txBody>
      </p:sp>
      <p:sp>
        <p:nvSpPr>
          <p:cNvPr id="25631" name="Text Box 31"/>
          <p:cNvSpPr txBox="1">
            <a:spLocks noChangeArrowheads="1"/>
          </p:cNvSpPr>
          <p:nvPr/>
        </p:nvSpPr>
        <p:spPr bwMode="auto">
          <a:xfrm>
            <a:off x="6948488" y="4005263"/>
            <a:ext cx="1797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A01E28"/>
                </a:solidFill>
                <a:latin typeface="Arial" charset="0"/>
              </a:rPr>
              <a:t>“Office model”</a:t>
            </a:r>
          </a:p>
        </p:txBody>
      </p:sp>
      <p:sp>
        <p:nvSpPr>
          <p:cNvPr id="25632" name="Text Box 32"/>
          <p:cNvSpPr txBox="1">
            <a:spLocks noChangeArrowheads="1"/>
          </p:cNvSpPr>
          <p:nvPr/>
        </p:nvSpPr>
        <p:spPr bwMode="auto">
          <a:xfrm>
            <a:off x="179388" y="3933825"/>
            <a:ext cx="2292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A01E28"/>
                </a:solidFill>
                <a:latin typeface="Arial" charset="0"/>
              </a:rPr>
              <a:t>“Interactive model”</a:t>
            </a:r>
          </a:p>
        </p:txBody>
      </p:sp>
      <p:sp>
        <p:nvSpPr>
          <p:cNvPr id="25637" name="Text Box 37"/>
          <p:cNvSpPr txBox="1">
            <a:spLocks noChangeArrowheads="1"/>
          </p:cNvSpPr>
          <p:nvPr/>
        </p:nvSpPr>
        <p:spPr bwMode="auto">
          <a:xfrm>
            <a:off x="4140200" y="620713"/>
            <a:ext cx="3527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www.eptanetwork.org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56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56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30" grpId="0"/>
    </p:bldLst>
  </p:timing>
</p:sld>
</file>

<file path=ppt/theme/theme1.xml><?xml version="1.0" encoding="utf-8"?>
<a:theme xmlns:a="http://schemas.openxmlformats.org/drawingml/2006/main" name="KIT_master_ppt2003_de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D9D9D9"/>
      </a:lt2>
      <a:accent1>
        <a:srgbClr val="009682"/>
      </a:accent1>
      <a:accent2>
        <a:srgbClr val="4664AA"/>
      </a:accent2>
      <a:accent3>
        <a:srgbClr val="FFFFFF"/>
      </a:accent3>
      <a:accent4>
        <a:srgbClr val="000000"/>
      </a:accent4>
      <a:accent5>
        <a:srgbClr val="AAC9C1"/>
      </a:accent5>
      <a:accent6>
        <a:srgbClr val="3F5A9A"/>
      </a:accent6>
      <a:hlink>
        <a:srgbClr val="808080"/>
      </a:hlink>
      <a:folHlink>
        <a:srgbClr val="7D92C3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D9D9D9"/>
        </a:lt2>
        <a:accent1>
          <a:srgbClr val="009682"/>
        </a:accent1>
        <a:accent2>
          <a:srgbClr val="4664AA"/>
        </a:accent2>
        <a:accent3>
          <a:srgbClr val="FFFFFF"/>
        </a:accent3>
        <a:accent4>
          <a:srgbClr val="000000"/>
        </a:accent4>
        <a:accent5>
          <a:srgbClr val="AAC9C1"/>
        </a:accent5>
        <a:accent6>
          <a:srgbClr val="3F5A9A"/>
        </a:accent6>
        <a:hlink>
          <a:srgbClr val="808080"/>
        </a:hlink>
        <a:folHlink>
          <a:srgbClr val="7D92C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KIT_master_ppt2003_de</Template>
  <TotalTime>0</TotalTime>
  <Words>900</Words>
  <Application>Microsoft Office PowerPoint</Application>
  <PresentationFormat>Presentación en pantalla (4:3)</PresentationFormat>
  <Paragraphs>219</Paragraphs>
  <Slides>26</Slides>
  <Notes>5</Notes>
  <HiddenSlides>6</HiddenSlides>
  <MMClips>0</MMClips>
  <ScaleCrop>false</ScaleCrop>
  <HeadingPairs>
    <vt:vector size="8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5" baseType="lpstr">
      <vt:lpstr>Arial</vt:lpstr>
      <vt:lpstr>Times New Roman</vt:lpstr>
      <vt:lpstr>Wingdings</vt:lpstr>
      <vt:lpstr>Sabon</vt:lpstr>
      <vt:lpstr>Franklin Gothic Demi Cond</vt:lpstr>
      <vt:lpstr>TheSansPlain</vt:lpstr>
      <vt:lpstr>굴림</vt:lpstr>
      <vt:lpstr>KIT_master_ppt2003_de</vt:lpstr>
      <vt:lpstr>Microsoft Graph-Diagramm</vt:lpstr>
      <vt:lpstr>Diapositiva 1</vt:lpstr>
      <vt:lpstr>Science and Society</vt:lpstr>
      <vt:lpstr>Why TA? – problems of policy making in the field of Science and Technology</vt:lpstr>
      <vt:lpstr>Why TA? – problems of decision making</vt:lpstr>
      <vt:lpstr>What is TA?</vt:lpstr>
      <vt:lpstr>Two models of Technology Assessment</vt:lpstr>
      <vt:lpstr>Intermediate Role of TA </vt:lpstr>
      <vt:lpstr>Diapositiva 8</vt:lpstr>
      <vt:lpstr>Diapositiva 9</vt:lpstr>
      <vt:lpstr>Technology fields covered by EPTA projects 1990-2009  Total of 587 projects covered by EPTA database: www.eptanetwork.org</vt:lpstr>
      <vt:lpstr>Diapositiva 11</vt:lpstr>
      <vt:lpstr>Model of Institutionalisation</vt:lpstr>
      <vt:lpstr>Diapositiva 13</vt:lpstr>
      <vt:lpstr>  Types of Activities</vt:lpstr>
      <vt:lpstr>  Selected recent and ongoing Projects</vt:lpstr>
      <vt:lpstr>  Tool Box</vt:lpstr>
      <vt:lpstr> Thematic focus of TAB reports (1991 – 2009)</vt:lpstr>
      <vt:lpstr>Parliamentary committees concerned with TAB studies (1991 – 2009)</vt:lpstr>
      <vt:lpstr>  Working Procedures</vt:lpstr>
      <vt:lpstr>  Working Procedures</vt:lpstr>
      <vt:lpstr>  Formal treatment of reports in parliament</vt:lpstr>
      <vt:lpstr>  How do MPs make use of TAB reports?</vt:lpstr>
      <vt:lpstr>  Utilisation of TAB reports</vt:lpstr>
      <vt:lpstr>Resonance of selected TAB projects  (evaluation report an TA at the Bundestag, 2010)</vt:lpstr>
      <vt:lpstr>Benefits and problems of the TAB model</vt:lpstr>
      <vt:lpstr>Diapositiva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Folientitel: Arial 26pt fett 2-zeilig: Arial 22pt fett</dc:title>
  <dc:creator>Hennen</dc:creator>
  <cp:lastModifiedBy>Belen Lopez</cp:lastModifiedBy>
  <cp:revision>24</cp:revision>
  <dcterms:created xsi:type="dcterms:W3CDTF">2009-10-05T08:06:29Z</dcterms:created>
  <dcterms:modified xsi:type="dcterms:W3CDTF">2012-06-25T09:45:34Z</dcterms:modified>
</cp:coreProperties>
</file>