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5" r:id="rId3"/>
    <p:sldId id="269" r:id="rId4"/>
    <p:sldId id="274" r:id="rId5"/>
    <p:sldId id="295" r:id="rId6"/>
    <p:sldId id="285" r:id="rId7"/>
    <p:sldId id="276" r:id="rId8"/>
    <p:sldId id="279" r:id="rId9"/>
    <p:sldId id="293" r:id="rId10"/>
    <p:sldId id="280" r:id="rId11"/>
    <p:sldId id="271" r:id="rId12"/>
    <p:sldId id="281" r:id="rId13"/>
    <p:sldId id="283" r:id="rId14"/>
    <p:sldId id="286" r:id="rId15"/>
    <p:sldId id="287" r:id="rId16"/>
    <p:sldId id="288" r:id="rId17"/>
    <p:sldId id="289" r:id="rId18"/>
    <p:sldId id="290" r:id="rId19"/>
    <p:sldId id="298" r:id="rId20"/>
    <p:sldId id="297" r:id="rId21"/>
    <p:sldId id="294" r:id="rId22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CA6FBEB-E220-439D-AADB-3B01C72C303D}" type="datetimeFigureOut">
              <a:rPr lang="de-DE"/>
              <a:pPr>
                <a:defRPr/>
              </a:pPr>
              <a:t>25.06.2012</a:t>
            </a:fld>
            <a:endParaRPr lang="de-DE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62A52A2-AFB1-438F-B870-0B85ADE4D3DB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E1250EA-7929-4F29-B5DA-B9A73865BB45}" type="datetimeFigureOut">
              <a:rPr lang="de-DE"/>
              <a:pPr>
                <a:defRPr/>
              </a:pPr>
              <a:t>25.06.2012</a:t>
            </a:fld>
            <a:endParaRPr lang="de-D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96B3987-18F5-4DC9-BDC4-6AF16097B6B2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1363"/>
            <a:ext cx="4967287" cy="3725862"/>
          </a:xfrm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70400"/>
          </a:xfrm>
          <a:noFill/>
          <a:ln/>
        </p:spPr>
        <p:txBody>
          <a:bodyPr lIns="91505" tIns="45753" rIns="91505" bIns="45753"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7470" tIns="43735" rIns="87470" bIns="43735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1363"/>
            <a:ext cx="4967287" cy="3725862"/>
          </a:xfrm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70400"/>
          </a:xfrm>
          <a:noFill/>
          <a:ln/>
        </p:spPr>
        <p:txBody>
          <a:bodyPr lIns="91505" tIns="45753" rIns="91505" bIns="45753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1363"/>
            <a:ext cx="4967287" cy="3725862"/>
          </a:xfrm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70400"/>
          </a:xfrm>
          <a:noFill/>
          <a:ln/>
        </p:spPr>
        <p:txBody>
          <a:bodyPr lIns="91505" tIns="45753" rIns="91505" bIns="45753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1363"/>
            <a:ext cx="4967287" cy="3725862"/>
          </a:xfrm>
          <a:ln/>
        </p:spPr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70400"/>
          </a:xfrm>
          <a:noFill/>
          <a:ln/>
        </p:spPr>
        <p:txBody>
          <a:bodyPr lIns="91505" tIns="45753" rIns="91505" bIns="45753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1363"/>
            <a:ext cx="4967287" cy="3725862"/>
          </a:xfrm>
          <a:ln/>
        </p:spPr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70400"/>
          </a:xfrm>
          <a:noFill/>
          <a:ln/>
        </p:spPr>
        <p:txBody>
          <a:bodyPr lIns="91505" tIns="45753" rIns="91505" bIns="45753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1363"/>
            <a:ext cx="4967287" cy="3725862"/>
          </a:xfrm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70400"/>
          </a:xfrm>
          <a:noFill/>
          <a:ln/>
        </p:spPr>
        <p:txBody>
          <a:bodyPr lIns="91505" tIns="45753" rIns="91505" bIns="45753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1363"/>
            <a:ext cx="4967287" cy="3725862"/>
          </a:xfrm>
          <a:ln/>
        </p:spPr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70400"/>
          </a:xfrm>
          <a:noFill/>
          <a:ln/>
        </p:spPr>
        <p:txBody>
          <a:bodyPr lIns="91505" tIns="45753" rIns="91505" bIns="45753"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6"/>
          <p:cNvGrpSpPr>
            <a:grpSpLocks/>
          </p:cNvGrpSpPr>
          <p:nvPr userDrawn="1"/>
        </p:nvGrpSpPr>
        <p:grpSpPr bwMode="auto">
          <a:xfrm rot="10800000">
            <a:off x="-14288" y="6345238"/>
            <a:ext cx="9178926" cy="539750"/>
            <a:chOff x="4763" y="2825751"/>
            <a:chExt cx="9129713" cy="1211263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33185" y="2825751"/>
              <a:ext cx="9124976" cy="762383"/>
            </a:xfrm>
            <a:prstGeom prst="rect">
              <a:avLst/>
            </a:prstGeom>
            <a:solidFill>
              <a:srgbClr val="00589C"/>
            </a:solidFill>
            <a:ln w="0">
              <a:solidFill>
                <a:srgbClr val="00589C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H="1">
              <a:off x="33185" y="3620198"/>
              <a:ext cx="9124976" cy="3561"/>
            </a:xfrm>
            <a:prstGeom prst="line">
              <a:avLst/>
            </a:prstGeom>
            <a:noFill/>
            <a:ln w="11113">
              <a:solidFill>
                <a:srgbClr val="186CD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V="1">
              <a:off x="33185" y="2825751"/>
              <a:ext cx="1579" cy="762383"/>
            </a:xfrm>
            <a:prstGeom prst="line">
              <a:avLst/>
            </a:prstGeom>
            <a:noFill/>
            <a:ln w="11113">
              <a:solidFill>
                <a:srgbClr val="186CD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33185" y="2825751"/>
              <a:ext cx="9124976" cy="0"/>
            </a:xfrm>
            <a:prstGeom prst="line">
              <a:avLst/>
            </a:prstGeom>
            <a:noFill/>
            <a:ln w="11113">
              <a:solidFill>
                <a:srgbClr val="186CD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9158160" y="2825751"/>
              <a:ext cx="1579" cy="762383"/>
            </a:xfrm>
            <a:prstGeom prst="line">
              <a:avLst/>
            </a:prstGeom>
            <a:noFill/>
            <a:ln w="11113">
              <a:solidFill>
                <a:srgbClr val="186CD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18974" y="3598823"/>
              <a:ext cx="4178004" cy="213752"/>
            </a:xfrm>
            <a:prstGeom prst="rect">
              <a:avLst/>
            </a:prstGeom>
            <a:solidFill>
              <a:srgbClr val="9C9C9C"/>
            </a:solidFill>
            <a:ln w="0">
              <a:solidFill>
                <a:srgbClr val="9C9C9C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H="1">
              <a:off x="18974" y="3844637"/>
              <a:ext cx="4178004" cy="3564"/>
            </a:xfrm>
            <a:prstGeom prst="line">
              <a:avLst/>
            </a:prstGeom>
            <a:noFill/>
            <a:ln w="11113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V="1">
              <a:off x="33185" y="3598823"/>
              <a:ext cx="1579" cy="213752"/>
            </a:xfrm>
            <a:prstGeom prst="line">
              <a:avLst/>
            </a:prstGeom>
            <a:noFill/>
            <a:ln w="11113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8974" y="3598823"/>
              <a:ext cx="4178004" cy="0"/>
            </a:xfrm>
            <a:prstGeom prst="line">
              <a:avLst/>
            </a:prstGeom>
            <a:noFill/>
            <a:ln w="11113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4211189" y="3598823"/>
              <a:ext cx="1579" cy="213752"/>
            </a:xfrm>
            <a:prstGeom prst="line">
              <a:avLst/>
            </a:prstGeom>
            <a:noFill/>
            <a:ln w="11113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4211189" y="3851762"/>
              <a:ext cx="4950130" cy="217316"/>
            </a:xfrm>
            <a:prstGeom prst="rect">
              <a:avLst/>
            </a:prstGeom>
            <a:solidFill>
              <a:srgbClr val="E6AF11"/>
            </a:solidFill>
            <a:ln w="0">
              <a:solidFill>
                <a:srgbClr val="FFB2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flipH="1">
              <a:off x="4211189" y="4037014"/>
              <a:ext cx="4950130" cy="0"/>
            </a:xfrm>
            <a:prstGeom prst="line">
              <a:avLst/>
            </a:prstGeom>
            <a:noFill/>
            <a:ln w="11113">
              <a:solidFill>
                <a:srgbClr val="FFB2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 flipV="1">
              <a:off x="4211189" y="3851762"/>
              <a:ext cx="1579" cy="217316"/>
            </a:xfrm>
            <a:prstGeom prst="line">
              <a:avLst/>
            </a:prstGeom>
            <a:noFill/>
            <a:ln w="11113">
              <a:solidFill>
                <a:srgbClr val="FFB2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4211189" y="3851762"/>
              <a:ext cx="4950130" cy="3564"/>
            </a:xfrm>
            <a:prstGeom prst="line">
              <a:avLst/>
            </a:prstGeom>
            <a:noFill/>
            <a:ln w="11113">
              <a:solidFill>
                <a:srgbClr val="FFB2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9161318" y="3851762"/>
              <a:ext cx="1579" cy="217316"/>
            </a:xfrm>
            <a:prstGeom prst="line">
              <a:avLst/>
            </a:prstGeom>
            <a:noFill/>
            <a:ln w="11113">
              <a:solidFill>
                <a:srgbClr val="FFB2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8202E9-6C2E-4EBC-AFBF-BB7AF7039501}" type="datetimeFigureOut">
              <a:rPr lang="de-DE"/>
              <a:pPr>
                <a:defRPr/>
              </a:pPr>
              <a:t>25.06.2012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B03FC76-D54D-410F-B760-7EAC4D5F7EA4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19DA599-C877-4CC1-8D55-FA27E3B310A7}" type="datetimeFigureOut">
              <a:rPr lang="de-DE"/>
              <a:pPr>
                <a:defRPr/>
              </a:pPr>
              <a:t>25.06.2012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D2D79B9-EF7C-4150-B9A6-A9D1082498D9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6A04619-009A-4E7A-BE2E-DB2D38DA72BA}" type="datetimeFigureOut">
              <a:rPr lang="de-DE"/>
              <a:pPr>
                <a:defRPr/>
              </a:pPr>
              <a:t>25.06.2012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87C1AA1-B024-41F7-87B2-55DD294710C3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E4CB3A7-7C33-4B8E-87EF-71778E3D5394}" type="datetimeFigureOut">
              <a:rPr lang="de-DE"/>
              <a:pPr>
                <a:defRPr/>
              </a:pPr>
              <a:t>25.06.2012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47830F9-A85C-4C15-972D-F738488CB082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DF9B4FF-025F-45C3-8523-AB93B5731549}" type="datetimeFigureOut">
              <a:rPr lang="de-DE"/>
              <a:pPr>
                <a:defRPr/>
              </a:pPr>
              <a:t>25.06.2012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6EE7F68-4936-4281-8551-68A60EAD34D2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DCF6457-5E0E-4336-9013-473D0A5F99BD}" type="datetimeFigureOut">
              <a:rPr lang="de-DE"/>
              <a:pPr>
                <a:defRPr/>
              </a:pPr>
              <a:t>25.06.2012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9E9713-1606-4EEE-9F8D-5157706C8BDF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AF9854-5628-46FF-910B-29B30CB276E7}" type="datetimeFigureOut">
              <a:rPr lang="de-DE"/>
              <a:pPr>
                <a:defRPr/>
              </a:pPr>
              <a:t>25.06.2012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5DCC17C-2AA7-41EA-8070-C0744F925865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4F73F1-8212-43A7-AF83-DE996B0D519C}" type="datetimeFigureOut">
              <a:rPr lang="de-DE"/>
              <a:pPr>
                <a:defRPr/>
              </a:pPr>
              <a:t>25.06.2012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81880E-194C-4784-A2DF-C8701F94D560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1763713" y="274638"/>
            <a:ext cx="6923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grpSp>
        <p:nvGrpSpPr>
          <p:cNvPr id="1028" name="Gruppieren 22"/>
          <p:cNvGrpSpPr>
            <a:grpSpLocks/>
          </p:cNvGrpSpPr>
          <p:nvPr userDrawn="1"/>
        </p:nvGrpSpPr>
        <p:grpSpPr bwMode="auto">
          <a:xfrm rot="10800000">
            <a:off x="-14288" y="6345238"/>
            <a:ext cx="9178926" cy="539750"/>
            <a:chOff x="4763" y="2825751"/>
            <a:chExt cx="9129713" cy="1211263"/>
          </a:xfrm>
        </p:grpSpPr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33185" y="2825751"/>
              <a:ext cx="9124976" cy="762383"/>
            </a:xfrm>
            <a:prstGeom prst="rect">
              <a:avLst/>
            </a:prstGeom>
            <a:solidFill>
              <a:srgbClr val="00589C"/>
            </a:solidFill>
            <a:ln w="0">
              <a:solidFill>
                <a:srgbClr val="00589C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25" name="Line 7"/>
            <p:cNvSpPr>
              <a:spLocks noChangeShapeType="1"/>
            </p:cNvSpPr>
            <p:nvPr/>
          </p:nvSpPr>
          <p:spPr bwMode="auto">
            <a:xfrm flipH="1">
              <a:off x="33185" y="3620198"/>
              <a:ext cx="9124976" cy="3561"/>
            </a:xfrm>
            <a:prstGeom prst="line">
              <a:avLst/>
            </a:prstGeom>
            <a:noFill/>
            <a:ln w="11113">
              <a:solidFill>
                <a:srgbClr val="186CD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auto">
            <a:xfrm flipV="1">
              <a:off x="33185" y="2825751"/>
              <a:ext cx="1579" cy="762383"/>
            </a:xfrm>
            <a:prstGeom prst="line">
              <a:avLst/>
            </a:prstGeom>
            <a:noFill/>
            <a:ln w="11113">
              <a:solidFill>
                <a:srgbClr val="186CD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27" name="Line 9"/>
            <p:cNvSpPr>
              <a:spLocks noChangeShapeType="1"/>
            </p:cNvSpPr>
            <p:nvPr/>
          </p:nvSpPr>
          <p:spPr bwMode="auto">
            <a:xfrm>
              <a:off x="33185" y="2825751"/>
              <a:ext cx="9124976" cy="0"/>
            </a:xfrm>
            <a:prstGeom prst="line">
              <a:avLst/>
            </a:prstGeom>
            <a:noFill/>
            <a:ln w="11113">
              <a:solidFill>
                <a:srgbClr val="186CD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28" name="Line 10"/>
            <p:cNvSpPr>
              <a:spLocks noChangeShapeType="1"/>
            </p:cNvSpPr>
            <p:nvPr/>
          </p:nvSpPr>
          <p:spPr bwMode="auto">
            <a:xfrm>
              <a:off x="9158160" y="2825751"/>
              <a:ext cx="1579" cy="762383"/>
            </a:xfrm>
            <a:prstGeom prst="line">
              <a:avLst/>
            </a:prstGeom>
            <a:noFill/>
            <a:ln w="11113">
              <a:solidFill>
                <a:srgbClr val="186CD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29" name="Rectangle 11"/>
            <p:cNvSpPr>
              <a:spLocks noChangeArrowheads="1"/>
            </p:cNvSpPr>
            <p:nvPr/>
          </p:nvSpPr>
          <p:spPr bwMode="auto">
            <a:xfrm>
              <a:off x="18974" y="3598823"/>
              <a:ext cx="4178004" cy="213752"/>
            </a:xfrm>
            <a:prstGeom prst="rect">
              <a:avLst/>
            </a:prstGeom>
            <a:solidFill>
              <a:srgbClr val="9C9C9C"/>
            </a:solidFill>
            <a:ln w="0">
              <a:solidFill>
                <a:srgbClr val="9C9C9C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30" name="Line 12"/>
            <p:cNvSpPr>
              <a:spLocks noChangeShapeType="1"/>
            </p:cNvSpPr>
            <p:nvPr/>
          </p:nvSpPr>
          <p:spPr bwMode="auto">
            <a:xfrm flipH="1">
              <a:off x="18974" y="3844637"/>
              <a:ext cx="4178004" cy="3564"/>
            </a:xfrm>
            <a:prstGeom prst="line">
              <a:avLst/>
            </a:prstGeom>
            <a:noFill/>
            <a:ln w="11113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31" name="Line 13"/>
            <p:cNvSpPr>
              <a:spLocks noChangeShapeType="1"/>
            </p:cNvSpPr>
            <p:nvPr/>
          </p:nvSpPr>
          <p:spPr bwMode="auto">
            <a:xfrm flipV="1">
              <a:off x="33185" y="3598823"/>
              <a:ext cx="1579" cy="213752"/>
            </a:xfrm>
            <a:prstGeom prst="line">
              <a:avLst/>
            </a:prstGeom>
            <a:noFill/>
            <a:ln w="11113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32" name="Line 14"/>
            <p:cNvSpPr>
              <a:spLocks noChangeShapeType="1"/>
            </p:cNvSpPr>
            <p:nvPr/>
          </p:nvSpPr>
          <p:spPr bwMode="auto">
            <a:xfrm>
              <a:off x="18974" y="3598823"/>
              <a:ext cx="4178004" cy="0"/>
            </a:xfrm>
            <a:prstGeom prst="line">
              <a:avLst/>
            </a:prstGeom>
            <a:noFill/>
            <a:ln w="11113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33" name="Line 15"/>
            <p:cNvSpPr>
              <a:spLocks noChangeShapeType="1"/>
            </p:cNvSpPr>
            <p:nvPr/>
          </p:nvSpPr>
          <p:spPr bwMode="auto">
            <a:xfrm>
              <a:off x="4211189" y="3598823"/>
              <a:ext cx="1579" cy="213752"/>
            </a:xfrm>
            <a:prstGeom prst="line">
              <a:avLst/>
            </a:prstGeom>
            <a:noFill/>
            <a:ln w="11113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34" name="Rectangle 16"/>
            <p:cNvSpPr>
              <a:spLocks noChangeArrowheads="1"/>
            </p:cNvSpPr>
            <p:nvPr/>
          </p:nvSpPr>
          <p:spPr bwMode="auto">
            <a:xfrm>
              <a:off x="4211189" y="3851762"/>
              <a:ext cx="4950130" cy="217316"/>
            </a:xfrm>
            <a:prstGeom prst="rect">
              <a:avLst/>
            </a:prstGeom>
            <a:solidFill>
              <a:srgbClr val="E6AF11"/>
            </a:solidFill>
            <a:ln w="0">
              <a:solidFill>
                <a:srgbClr val="FFB2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35" name="Line 17"/>
            <p:cNvSpPr>
              <a:spLocks noChangeShapeType="1"/>
            </p:cNvSpPr>
            <p:nvPr/>
          </p:nvSpPr>
          <p:spPr bwMode="auto">
            <a:xfrm flipH="1">
              <a:off x="4211189" y="4037014"/>
              <a:ext cx="4950130" cy="0"/>
            </a:xfrm>
            <a:prstGeom prst="line">
              <a:avLst/>
            </a:prstGeom>
            <a:noFill/>
            <a:ln w="11113">
              <a:solidFill>
                <a:srgbClr val="FFB2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36" name="Line 18"/>
            <p:cNvSpPr>
              <a:spLocks noChangeShapeType="1"/>
            </p:cNvSpPr>
            <p:nvPr/>
          </p:nvSpPr>
          <p:spPr bwMode="auto">
            <a:xfrm flipV="1">
              <a:off x="4211189" y="3851762"/>
              <a:ext cx="1579" cy="217316"/>
            </a:xfrm>
            <a:prstGeom prst="line">
              <a:avLst/>
            </a:prstGeom>
            <a:noFill/>
            <a:ln w="11113">
              <a:solidFill>
                <a:srgbClr val="FFB2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37" name="Line 19"/>
            <p:cNvSpPr>
              <a:spLocks noChangeShapeType="1"/>
            </p:cNvSpPr>
            <p:nvPr/>
          </p:nvSpPr>
          <p:spPr bwMode="auto">
            <a:xfrm>
              <a:off x="4211189" y="3851762"/>
              <a:ext cx="4950130" cy="3564"/>
            </a:xfrm>
            <a:prstGeom prst="line">
              <a:avLst/>
            </a:prstGeom>
            <a:noFill/>
            <a:ln w="11113">
              <a:solidFill>
                <a:srgbClr val="FFB2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38" name="Line 20"/>
            <p:cNvSpPr>
              <a:spLocks noChangeShapeType="1"/>
            </p:cNvSpPr>
            <p:nvPr/>
          </p:nvSpPr>
          <p:spPr bwMode="auto">
            <a:xfrm>
              <a:off x="9161318" y="3851762"/>
              <a:ext cx="1579" cy="217316"/>
            </a:xfrm>
            <a:prstGeom prst="line">
              <a:avLst/>
            </a:prstGeom>
            <a:noFill/>
            <a:ln w="11113">
              <a:solidFill>
                <a:srgbClr val="FFB2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</p:grpSp>
      <p:pic>
        <p:nvPicPr>
          <p:cNvPr id="1029" name="Picture 2" descr="C:\Dokumente und Einstellungen\Ehls\Eigene Dateien\Eigene Bilder\Allianz-Logo\Helmholtz_Allianz_Energy_Trans_EN_RGB.jp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950" y="115888"/>
            <a:ext cx="126841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44463" y="1254125"/>
            <a:ext cx="882015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2800" b="1">
                <a:solidFill>
                  <a:schemeClr val="tx2"/>
                </a:solidFill>
                <a:cs typeface="Times New Roman" pitchFamily="18" charset="0"/>
              </a:rPr>
              <a:t> </a:t>
            </a:r>
          </a:p>
          <a:p>
            <a:pPr algn="ctr" eaLnBrk="0" hangingPunct="0">
              <a:defRPr/>
            </a:pPr>
            <a:r>
              <a:rPr lang="en-US" sz="2400" b="1">
                <a:solidFill>
                  <a:schemeClr val="tx2"/>
                </a:solidFill>
                <a:cs typeface="Times New Roman" pitchFamily="18" charset="0"/>
              </a:rPr>
              <a:t>PACITA Workshop, Vilnius, 25.5.2012</a:t>
            </a:r>
          </a:p>
          <a:p>
            <a:pPr algn="ctr" eaLnBrk="0" hangingPunct="0">
              <a:defRPr/>
            </a:pPr>
            <a:endParaRPr lang="en-US" sz="2400" b="1">
              <a:solidFill>
                <a:schemeClr val="tx2"/>
              </a:solidFill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2800" b="1">
                <a:solidFill>
                  <a:schemeClr val="tx2"/>
                </a:solidFill>
                <a:cs typeface="Times New Roman" pitchFamily="18" charset="0"/>
              </a:rPr>
              <a:t>Example on the use of TA for solving complex policy issues: transition of the German Energy system </a:t>
            </a:r>
          </a:p>
          <a:p>
            <a:pPr algn="ctr" eaLnBrk="0" hangingPunct="0">
              <a:defRPr/>
            </a:pPr>
            <a:endParaRPr lang="de-DE" sz="2800">
              <a:solidFill>
                <a:schemeClr val="tx2"/>
              </a:solidFill>
              <a:cs typeface="Arial" charset="0"/>
            </a:endParaRPr>
          </a:p>
          <a:p>
            <a:pPr algn="ctr" eaLnBrk="0" hangingPunct="0">
              <a:defRPr/>
            </a:pPr>
            <a:r>
              <a:rPr lang="de-DE" sz="2400" b="1">
                <a:solidFill>
                  <a:schemeClr val="tx2"/>
                </a:solidFill>
                <a:cs typeface="Arial" charset="0"/>
              </a:rPr>
              <a:t>Jens Schippl</a:t>
            </a:r>
          </a:p>
          <a:p>
            <a:pPr algn="ctr" eaLnBrk="0" hangingPunct="0">
              <a:defRPr/>
            </a:pPr>
            <a:r>
              <a:rPr lang="de-DE" sz="2400" b="1">
                <a:solidFill>
                  <a:schemeClr val="tx2"/>
                </a:solidFill>
                <a:cs typeface="Arial" charset="0"/>
              </a:rPr>
              <a:t>ITAS, KIT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el 1"/>
          <p:cNvSpPr>
            <a:spLocks noGrp="1"/>
          </p:cNvSpPr>
          <p:nvPr>
            <p:ph type="title" idx="4294967295"/>
          </p:nvPr>
        </p:nvSpPr>
        <p:spPr>
          <a:xfrm>
            <a:off x="1547813" y="44450"/>
            <a:ext cx="6923087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589C"/>
                </a:solidFill>
                <a:cs typeface="Arial" charset="0"/>
              </a:rPr>
              <a:t>The alliance at a glance  </a:t>
            </a:r>
            <a:endParaRPr lang="de-DE" smtClean="0"/>
          </a:p>
        </p:txBody>
      </p:sp>
      <p:sp>
        <p:nvSpPr>
          <p:cNvPr id="72706" name="Inhaltsplatzhalter 2"/>
          <p:cNvSpPr>
            <a:spLocks noGrp="1"/>
          </p:cNvSpPr>
          <p:nvPr>
            <p:ph idx="4294967295"/>
          </p:nvPr>
        </p:nvSpPr>
        <p:spPr>
          <a:xfrm>
            <a:off x="457200" y="1125538"/>
            <a:ext cx="8435975" cy="4967287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000" smtClean="0">
                <a:solidFill>
                  <a:srgbClr val="00589C"/>
                </a:solidFill>
                <a:cs typeface="Arial" charset="0"/>
              </a:rPr>
              <a:t>Title: ENERGY-TRANS: </a:t>
            </a:r>
            <a:r>
              <a:rPr lang="en-US" sz="2000" smtClean="0">
                <a:solidFill>
                  <a:srgbClr val="00589C"/>
                </a:solidFill>
                <a:cs typeface="Arial" charset="0"/>
              </a:rPr>
              <a:t>“Future infrastructures for meeting energy demands. Towards sustainability and social compatibility“</a:t>
            </a:r>
            <a:r>
              <a:rPr lang="en-GB" sz="2000" smtClean="0">
                <a:solidFill>
                  <a:srgbClr val="00589C"/>
                </a:solidFill>
                <a:cs typeface="Arial" charset="0"/>
              </a:rPr>
              <a:t>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000" smtClean="0">
                <a:solidFill>
                  <a:srgbClr val="00589C"/>
                </a:solidFill>
                <a:cs typeface="Arial" charset="0"/>
              </a:rPr>
              <a:t>Focus on societal implications and requirements of the energy turn-around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000" smtClean="0">
                <a:solidFill>
                  <a:srgbClr val="00589C"/>
                </a:solidFill>
                <a:cs typeface="Arial" charset="0"/>
              </a:rPr>
              <a:t>Approach: Research to produce “knowledge for action”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000" smtClean="0">
                <a:solidFill>
                  <a:srgbClr val="00589C"/>
                </a:solidFill>
                <a:cs typeface="Arial" charset="0"/>
              </a:rPr>
              <a:t>Duration: 2011 – 2016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000" smtClean="0">
                <a:solidFill>
                  <a:srgbClr val="00589C"/>
                </a:solidFill>
                <a:cs typeface="Arial" charset="0"/>
              </a:rPr>
              <a:t>Budget: 16.5 Million Euros (8.25 from Helmholtz)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000" smtClean="0">
                <a:solidFill>
                  <a:srgbClr val="00589C"/>
                </a:solidFill>
                <a:cs typeface="Arial" charset="0"/>
              </a:rPr>
              <a:t>8 Partners: </a:t>
            </a:r>
          </a:p>
          <a:p>
            <a:pPr lvl="1"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1600" smtClean="0">
                <a:solidFill>
                  <a:srgbClr val="00589C"/>
                </a:solidFill>
                <a:cs typeface="Arial" charset="0"/>
              </a:rPr>
              <a:t>Spokesperson: Prof. Armin Grunwald (ITAS), Prof. Ortwin Renn (University of Stuttgart)</a:t>
            </a:r>
          </a:p>
          <a:p>
            <a:pPr lvl="1"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1600" smtClean="0">
                <a:solidFill>
                  <a:srgbClr val="00589C"/>
                </a:solidFill>
                <a:cs typeface="Arial" charset="0"/>
              </a:rPr>
              <a:t>Lead: ITAS, Karlsruhe Institute of Technology (KIT)</a:t>
            </a:r>
          </a:p>
          <a:p>
            <a:pPr lvl="1"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1600" smtClean="0">
                <a:solidFill>
                  <a:srgbClr val="00589C"/>
                </a:solidFill>
                <a:cs typeface="Arial" charset="0"/>
              </a:rPr>
              <a:t>Participating Helmholtz Centres: Forschungszentrum Jülich (FZJ), German Aerospace Center (DLR), Helmholtz Centre for Environmental Research – UFZ	</a:t>
            </a:r>
          </a:p>
          <a:p>
            <a:pPr lvl="1"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1600" smtClean="0">
                <a:solidFill>
                  <a:srgbClr val="00589C"/>
                </a:solidFill>
                <a:cs typeface="Arial" charset="0"/>
              </a:rPr>
              <a:t>Universities: University of Stuttgart, Otto von Guericke University of Magdeburg, FU Berlin</a:t>
            </a:r>
          </a:p>
          <a:p>
            <a:pPr lvl="1"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1600" smtClean="0">
                <a:solidFill>
                  <a:srgbClr val="00589C"/>
                </a:solidFill>
                <a:cs typeface="Arial" charset="0"/>
              </a:rPr>
              <a:t>Participating non-university research institution: Centre for European Research (ZEW), Mannheim </a:t>
            </a:r>
          </a:p>
          <a:p>
            <a:pPr lvl="1"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endParaRPr lang="en-GB" sz="1600" smtClean="0">
              <a:solidFill>
                <a:srgbClr val="00589C"/>
              </a:solidFill>
              <a:cs typeface="Arial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endParaRPr lang="de-DE" sz="1600" smtClean="0">
              <a:solidFill>
                <a:srgbClr val="00589C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bgerundetes Rechteck 11"/>
          <p:cNvSpPr/>
          <p:nvPr/>
        </p:nvSpPr>
        <p:spPr bwMode="auto">
          <a:xfrm>
            <a:off x="157163" y="4146550"/>
            <a:ext cx="8591550" cy="612775"/>
          </a:xfrm>
          <a:prstGeom prst="round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indent="12700">
              <a:lnSpc>
                <a:spcPts val="2000"/>
              </a:lnSpc>
              <a:spcBef>
                <a:spcPct val="20000"/>
              </a:spcBef>
              <a:defRPr/>
            </a:pPr>
            <a:endParaRPr lang="de-DE" sz="2400">
              <a:solidFill>
                <a:srgbClr val="515151"/>
              </a:solidFill>
            </a:endParaRPr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201613" y="925513"/>
            <a:ext cx="8589962" cy="900112"/>
          </a:xfrm>
          <a:prstGeom prst="round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indent="12700">
              <a:lnSpc>
                <a:spcPts val="2000"/>
              </a:lnSpc>
              <a:spcBef>
                <a:spcPct val="20000"/>
              </a:spcBef>
              <a:defRPr/>
            </a:pPr>
            <a:endParaRPr lang="de-DE" sz="2400">
              <a:solidFill>
                <a:srgbClr val="515151"/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 bwMode="auto">
          <a:xfrm>
            <a:off x="184150" y="2003425"/>
            <a:ext cx="8591550" cy="1008063"/>
          </a:xfrm>
          <a:prstGeom prst="round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indent="12700">
              <a:lnSpc>
                <a:spcPts val="2000"/>
              </a:lnSpc>
              <a:spcBef>
                <a:spcPct val="20000"/>
              </a:spcBef>
              <a:defRPr/>
            </a:pPr>
            <a:endParaRPr lang="de-DE" sz="2400">
              <a:solidFill>
                <a:srgbClr val="515151"/>
              </a:solidFill>
            </a:endParaRPr>
          </a:p>
        </p:txBody>
      </p:sp>
      <p:sp>
        <p:nvSpPr>
          <p:cNvPr id="14" name="Abgerundetes Rechteck 13"/>
          <p:cNvSpPr/>
          <p:nvPr/>
        </p:nvSpPr>
        <p:spPr bwMode="auto">
          <a:xfrm>
            <a:off x="165100" y="3330575"/>
            <a:ext cx="8591550" cy="612775"/>
          </a:xfrm>
          <a:prstGeom prst="round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indent="12700">
              <a:lnSpc>
                <a:spcPts val="2000"/>
              </a:lnSpc>
              <a:spcBef>
                <a:spcPct val="20000"/>
              </a:spcBef>
              <a:defRPr/>
            </a:pPr>
            <a:endParaRPr lang="de-DE" sz="2400">
              <a:solidFill>
                <a:srgbClr val="515151"/>
              </a:solidFill>
            </a:endParaRPr>
          </a:p>
        </p:txBody>
      </p:sp>
      <p:sp>
        <p:nvSpPr>
          <p:cNvPr id="73733" name="Foliennummernplatzhalter 4"/>
          <p:cNvSpPr txBox="1">
            <a:spLocks noGrp="1"/>
          </p:cNvSpPr>
          <p:nvPr/>
        </p:nvSpPr>
        <p:spPr bwMode="auto">
          <a:xfrm>
            <a:off x="250825" y="6578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DE" sz="800">
                <a:solidFill>
                  <a:schemeClr val="bg1"/>
                </a:solidFill>
              </a:rPr>
              <a:t>SEITE </a:t>
            </a:r>
            <a:fld id="{6A9780E7-4331-4413-9A5E-BAD942381FCD}" type="slidenum">
              <a:rPr lang="de-DE" sz="800">
                <a:solidFill>
                  <a:schemeClr val="bg1"/>
                </a:solidFill>
              </a:rPr>
              <a:pPr/>
              <a:t>11</a:t>
            </a:fld>
            <a:endParaRPr lang="de-DE" sz="800">
              <a:solidFill>
                <a:schemeClr val="bg1"/>
              </a:solidFill>
            </a:endParaRPr>
          </a:p>
        </p:txBody>
      </p:sp>
      <p:sp>
        <p:nvSpPr>
          <p:cNvPr id="73734" name="Titel 8"/>
          <p:cNvSpPr>
            <a:spLocks noGrp="1"/>
          </p:cNvSpPr>
          <p:nvPr>
            <p:ph type="title" idx="4294967295"/>
          </p:nvPr>
        </p:nvSpPr>
        <p:spPr>
          <a:xfrm>
            <a:off x="431800" y="215900"/>
            <a:ext cx="8280400" cy="542925"/>
          </a:xfrm>
        </p:spPr>
        <p:txBody>
          <a:bodyPr/>
          <a:lstStyle/>
          <a:p>
            <a:pPr algn="ctr"/>
            <a:r>
              <a:rPr lang="en-US" sz="2800" b="1" smtClean="0">
                <a:solidFill>
                  <a:schemeClr val="tx2"/>
                </a:solidFill>
              </a:rPr>
              <a:t>Overall objectives of the alliance</a:t>
            </a:r>
            <a:r>
              <a:rPr lang="en-US" sz="3700" smtClean="0"/>
              <a:t> </a:t>
            </a:r>
            <a:r>
              <a:rPr lang="de-DE" smtClean="0"/>
              <a:t> </a:t>
            </a:r>
          </a:p>
        </p:txBody>
      </p:sp>
      <p:sp>
        <p:nvSpPr>
          <p:cNvPr id="320516" name="Text Box 4"/>
          <p:cNvSpPr txBox="1">
            <a:spLocks noChangeArrowheads="1"/>
          </p:cNvSpPr>
          <p:nvPr/>
        </p:nvSpPr>
        <p:spPr bwMode="auto">
          <a:xfrm>
            <a:off x="312738" y="1016000"/>
            <a:ext cx="8621712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182563" indent="-182563">
              <a:spcBef>
                <a:spcPct val="50000"/>
              </a:spcBef>
              <a:buFontTx/>
              <a:buChar char="•"/>
              <a:defRPr/>
            </a:pPr>
            <a:r>
              <a:rPr lang="en-US" sz="2000">
                <a:solidFill>
                  <a:srgbClr val="00589C"/>
                </a:solidFill>
                <a:latin typeface="Calibri" pitchFamily="34" charset="0"/>
                <a:cs typeface="Arial" charset="0"/>
              </a:rPr>
              <a:t>Investigating interfaces between energy supply and demand over a 5 year period during which considerable changes are envisioned</a:t>
            </a:r>
          </a:p>
          <a:p>
            <a:pPr marL="182563" indent="-182563">
              <a:spcBef>
                <a:spcPct val="50000"/>
              </a:spcBef>
              <a:buFontTx/>
              <a:buChar char="•"/>
              <a:defRPr/>
            </a:pPr>
            <a:endParaRPr lang="en-US" sz="1000">
              <a:solidFill>
                <a:srgbClr val="00589C"/>
              </a:solidFill>
              <a:latin typeface="Calibri" pitchFamily="34" charset="0"/>
              <a:cs typeface="Arial" charset="0"/>
            </a:endParaRPr>
          </a:p>
          <a:p>
            <a:pPr marL="182563" indent="-182563">
              <a:spcBef>
                <a:spcPct val="50000"/>
              </a:spcBef>
              <a:buFontTx/>
              <a:buChar char="•"/>
              <a:defRPr/>
            </a:pPr>
            <a:r>
              <a:rPr lang="en-US" sz="2000">
                <a:solidFill>
                  <a:srgbClr val="00589C"/>
                </a:solidFill>
                <a:latin typeface="Calibri" pitchFamily="34" charset="0"/>
                <a:cs typeface="Arial" charset="0"/>
              </a:rPr>
              <a:t>Analyzing the mutual relationships between the services provided by future energy supply systems and the services required by industrial or private users</a:t>
            </a:r>
            <a:r>
              <a:rPr lang="en-US" sz="2000">
                <a:solidFill>
                  <a:srgbClr val="CC0066"/>
                </a:solidFill>
                <a:latin typeface="Calibri" pitchFamily="34" charset="0"/>
                <a:cs typeface="Arial" charset="0"/>
              </a:rPr>
              <a:t> </a:t>
            </a:r>
          </a:p>
          <a:p>
            <a:pPr marL="182563" indent="-182563">
              <a:spcBef>
                <a:spcPct val="50000"/>
              </a:spcBef>
              <a:buFontTx/>
              <a:buChar char="•"/>
              <a:defRPr/>
            </a:pPr>
            <a:endParaRPr lang="en-US" sz="1000">
              <a:solidFill>
                <a:srgbClr val="00589C"/>
              </a:solidFill>
              <a:latin typeface="Calibri" pitchFamily="34" charset="0"/>
              <a:cs typeface="Arial" charset="0"/>
            </a:endParaRPr>
          </a:p>
          <a:p>
            <a:pPr marL="182563" indent="-182563">
              <a:spcBef>
                <a:spcPct val="50000"/>
              </a:spcBef>
              <a:buFontTx/>
              <a:buChar char="•"/>
              <a:defRPr/>
            </a:pPr>
            <a:r>
              <a:rPr lang="en-US" sz="2000">
                <a:solidFill>
                  <a:srgbClr val="00589C"/>
                </a:solidFill>
                <a:latin typeface="Calibri" pitchFamily="34" charset="0"/>
                <a:cs typeface="Arial" charset="0"/>
              </a:rPr>
              <a:t>Contributing to the understanding of society’s capability to initiate the necessary adaptation measures for new energy infrastructures</a:t>
            </a:r>
          </a:p>
          <a:p>
            <a:pPr marL="182563" indent="-182563">
              <a:spcBef>
                <a:spcPct val="50000"/>
              </a:spcBef>
              <a:buFontTx/>
              <a:buChar char="•"/>
              <a:defRPr/>
            </a:pPr>
            <a:endParaRPr lang="en-US" sz="1000">
              <a:solidFill>
                <a:srgbClr val="00589C"/>
              </a:solidFill>
              <a:latin typeface="Calibri" pitchFamily="34" charset="0"/>
              <a:cs typeface="Arial" charset="0"/>
            </a:endParaRPr>
          </a:p>
          <a:p>
            <a:pPr marL="182563" indent="-182563">
              <a:spcBef>
                <a:spcPct val="50000"/>
              </a:spcBef>
              <a:buFontTx/>
              <a:buChar char="•"/>
              <a:defRPr/>
            </a:pPr>
            <a:r>
              <a:rPr lang="en-US" sz="2000">
                <a:solidFill>
                  <a:srgbClr val="00589C"/>
                </a:solidFill>
                <a:latin typeface="Calibri" pitchFamily="34" charset="0"/>
                <a:cs typeface="Arial" charset="0"/>
              </a:rPr>
              <a:t>Designing adequate, reliable and promising transformation strategies</a:t>
            </a:r>
          </a:p>
          <a:p>
            <a:pPr marL="182563" indent="-182563">
              <a:spcBef>
                <a:spcPct val="50000"/>
              </a:spcBef>
              <a:defRPr/>
            </a:pPr>
            <a:endParaRPr lang="en-US">
              <a:solidFill>
                <a:srgbClr val="00589C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73736" name="Gruppieren 15"/>
          <p:cNvGrpSpPr>
            <a:grpSpLocks/>
          </p:cNvGrpSpPr>
          <p:nvPr/>
        </p:nvGrpSpPr>
        <p:grpSpPr bwMode="auto">
          <a:xfrm>
            <a:off x="241300" y="4941888"/>
            <a:ext cx="8616950" cy="1322387"/>
            <a:chOff x="241300" y="5145088"/>
            <a:chExt cx="8616950" cy="1322387"/>
          </a:xfrm>
        </p:grpSpPr>
        <p:sp>
          <p:nvSpPr>
            <p:cNvPr id="73737" name="Abgerundetes Rechteck 4"/>
            <p:cNvSpPr>
              <a:spLocks noChangeArrowheads="1"/>
            </p:cNvSpPr>
            <p:nvPr/>
          </p:nvSpPr>
          <p:spPr bwMode="auto">
            <a:xfrm>
              <a:off x="7142021" y="5145091"/>
              <a:ext cx="1716229" cy="1317633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indent="12700">
                <a:lnSpc>
                  <a:spcPts val="2000"/>
                </a:lnSpc>
                <a:spcBef>
                  <a:spcPct val="20000"/>
                </a:spcBef>
              </a:pPr>
              <a:endParaRPr lang="de-DE" sz="2400">
                <a:solidFill>
                  <a:srgbClr val="515151"/>
                </a:solidFill>
                <a:cs typeface="Arial" charset="0"/>
              </a:endParaRPr>
            </a:p>
          </p:txBody>
        </p:sp>
        <p:sp>
          <p:nvSpPr>
            <p:cNvPr id="73738" name="Abgerundetes Rechteck 5"/>
            <p:cNvSpPr>
              <a:spLocks noChangeArrowheads="1"/>
            </p:cNvSpPr>
            <p:nvPr/>
          </p:nvSpPr>
          <p:spPr bwMode="auto">
            <a:xfrm>
              <a:off x="1972072" y="5145088"/>
              <a:ext cx="1716230" cy="1317633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indent="12700">
                <a:lnSpc>
                  <a:spcPts val="2000"/>
                </a:lnSpc>
                <a:spcBef>
                  <a:spcPct val="20000"/>
                </a:spcBef>
              </a:pPr>
              <a:endParaRPr lang="de-DE" sz="2400">
                <a:solidFill>
                  <a:srgbClr val="515151"/>
                </a:solidFill>
                <a:cs typeface="Arial" charset="0"/>
              </a:endParaRPr>
            </a:p>
          </p:txBody>
        </p:sp>
        <p:sp>
          <p:nvSpPr>
            <p:cNvPr id="73739" name="Abgerundetes Rechteck 6"/>
            <p:cNvSpPr>
              <a:spLocks noChangeArrowheads="1"/>
            </p:cNvSpPr>
            <p:nvPr/>
          </p:nvSpPr>
          <p:spPr bwMode="auto">
            <a:xfrm>
              <a:off x="241300" y="5145091"/>
              <a:ext cx="1716230" cy="1317633"/>
            </a:xfrm>
            <a:prstGeom prst="roundRect">
              <a:avLst>
                <a:gd name="adj" fmla="val 16667"/>
              </a:avLst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indent="12700">
                <a:lnSpc>
                  <a:spcPts val="2000"/>
                </a:lnSpc>
                <a:spcBef>
                  <a:spcPct val="20000"/>
                </a:spcBef>
              </a:pPr>
              <a:endParaRPr lang="de-DE" sz="2400">
                <a:solidFill>
                  <a:srgbClr val="515151"/>
                </a:solidFill>
                <a:cs typeface="Arial" charset="0"/>
              </a:endParaRPr>
            </a:p>
          </p:txBody>
        </p:sp>
        <p:sp>
          <p:nvSpPr>
            <p:cNvPr id="73740" name="Abgerundetes Rechteck 7"/>
            <p:cNvSpPr>
              <a:spLocks noChangeArrowheads="1"/>
            </p:cNvSpPr>
            <p:nvPr/>
          </p:nvSpPr>
          <p:spPr bwMode="auto">
            <a:xfrm>
              <a:off x="3689295" y="5145091"/>
              <a:ext cx="1716230" cy="1317633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indent="12700">
                <a:lnSpc>
                  <a:spcPts val="2000"/>
                </a:lnSpc>
                <a:spcBef>
                  <a:spcPct val="20000"/>
                </a:spcBef>
              </a:pPr>
              <a:endParaRPr lang="de-DE" sz="2400">
                <a:solidFill>
                  <a:srgbClr val="515151"/>
                </a:solidFill>
                <a:cs typeface="Arial" charset="0"/>
              </a:endParaRPr>
            </a:p>
          </p:txBody>
        </p:sp>
        <p:sp>
          <p:nvSpPr>
            <p:cNvPr id="73741" name="Abgerundetes Rechteck 6"/>
            <p:cNvSpPr>
              <a:spLocks noChangeArrowheads="1"/>
            </p:cNvSpPr>
            <p:nvPr/>
          </p:nvSpPr>
          <p:spPr bwMode="auto">
            <a:xfrm>
              <a:off x="5414237" y="5149842"/>
              <a:ext cx="1716230" cy="1317633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stretch>
                <a:fillRect/>
              </a:stretch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indent="12700">
                <a:lnSpc>
                  <a:spcPts val="2000"/>
                </a:lnSpc>
                <a:spcBef>
                  <a:spcPct val="20000"/>
                </a:spcBef>
              </a:pPr>
              <a:endParaRPr lang="de-DE" sz="2400">
                <a:solidFill>
                  <a:srgbClr val="515151"/>
                </a:solidFill>
                <a:cs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589C"/>
                </a:solidFill>
                <a:cs typeface="Arial" charset="0"/>
              </a:rPr>
              <a:t>The approach </a:t>
            </a:r>
            <a:endParaRPr lang="de-DE" smtClean="0"/>
          </a:p>
        </p:txBody>
      </p:sp>
      <p:sp>
        <p:nvSpPr>
          <p:cNvPr id="75778" name="Inhaltsplatzhalt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609600" indent="-609600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sz="2400" smtClean="0">
                <a:solidFill>
                  <a:srgbClr val="00589C"/>
                </a:solidFill>
                <a:cs typeface="Arial" charset="0"/>
              </a:rPr>
              <a:t>Five pillars of the research strategy: </a:t>
            </a:r>
          </a:p>
          <a:p>
            <a:pPr marL="609600" indent="-609600" eaLnBrk="1" hangingPunct="1">
              <a:lnSpc>
                <a:spcPct val="70000"/>
              </a:lnSpc>
              <a:spcBef>
                <a:spcPct val="50000"/>
              </a:spcBef>
              <a:buFontTx/>
              <a:buAutoNum type="alphaLcPeriod"/>
            </a:pPr>
            <a:r>
              <a:rPr lang="en-GB" sz="2400" smtClean="0">
                <a:solidFill>
                  <a:srgbClr val="00589C"/>
                </a:solidFill>
                <a:cs typeface="Arial" charset="0"/>
              </a:rPr>
              <a:t>Socio-technical development </a:t>
            </a:r>
          </a:p>
          <a:p>
            <a:pPr marL="609600" indent="-609600" eaLnBrk="1" hangingPunct="1">
              <a:lnSpc>
                <a:spcPct val="70000"/>
              </a:lnSpc>
              <a:spcBef>
                <a:spcPct val="50000"/>
              </a:spcBef>
              <a:buFontTx/>
              <a:buAutoNum type="alphaLcPeriod"/>
            </a:pPr>
            <a:r>
              <a:rPr lang="en-GB" sz="2400" smtClean="0">
                <a:solidFill>
                  <a:srgbClr val="00589C"/>
                </a:solidFill>
                <a:cs typeface="Arial" charset="0"/>
              </a:rPr>
              <a:t>Innovation processes  </a:t>
            </a:r>
          </a:p>
          <a:p>
            <a:pPr marL="609600" indent="-609600" eaLnBrk="1" hangingPunct="1">
              <a:lnSpc>
                <a:spcPct val="70000"/>
              </a:lnSpc>
              <a:spcBef>
                <a:spcPct val="50000"/>
              </a:spcBef>
              <a:buFontTx/>
              <a:buAutoNum type="alphaLcPeriod"/>
            </a:pPr>
            <a:r>
              <a:rPr lang="en-GB" sz="2400" smtClean="0">
                <a:solidFill>
                  <a:srgbClr val="00589C"/>
                </a:solidFill>
                <a:cs typeface="Arial" charset="0"/>
              </a:rPr>
              <a:t>Risks and Governance  </a:t>
            </a:r>
          </a:p>
          <a:p>
            <a:pPr marL="609600" indent="-609600" eaLnBrk="1" hangingPunct="1">
              <a:lnSpc>
                <a:spcPct val="70000"/>
              </a:lnSpc>
              <a:spcBef>
                <a:spcPct val="50000"/>
              </a:spcBef>
              <a:buFontTx/>
              <a:buAutoNum type="alphaLcPeriod"/>
            </a:pPr>
            <a:r>
              <a:rPr lang="en-GB" sz="2400" smtClean="0">
                <a:solidFill>
                  <a:srgbClr val="00589C"/>
                </a:solidFill>
                <a:cs typeface="Arial" charset="0"/>
              </a:rPr>
              <a:t>User Behaviour (private and commercial) </a:t>
            </a:r>
          </a:p>
          <a:p>
            <a:pPr marL="609600" indent="-609600" eaLnBrk="1" hangingPunct="1">
              <a:lnSpc>
                <a:spcPct val="70000"/>
              </a:lnSpc>
              <a:spcBef>
                <a:spcPct val="50000"/>
              </a:spcBef>
              <a:buFontTx/>
              <a:buAutoNum type="alphaLcPeriod"/>
            </a:pPr>
            <a:r>
              <a:rPr lang="en-GB" sz="2400" smtClean="0">
                <a:solidFill>
                  <a:srgbClr val="00589C"/>
                </a:solidFill>
                <a:cs typeface="Arial" charset="0"/>
              </a:rPr>
              <a:t>Planning procedures (acceptance for infrastructures)</a:t>
            </a:r>
            <a:endParaRPr lang="de-DE" sz="27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812800"/>
            <a:ext cx="8208963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2" name="Text Box 4"/>
          <p:cNvSpPr txBox="1">
            <a:spLocks noChangeArrowheads="1"/>
          </p:cNvSpPr>
          <p:nvPr/>
        </p:nvSpPr>
        <p:spPr bwMode="auto">
          <a:xfrm>
            <a:off x="611188" y="6381750"/>
            <a:ext cx="3673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Foliennummernplatzhalter 4"/>
          <p:cNvSpPr txBox="1">
            <a:spLocks noGrp="1"/>
          </p:cNvSpPr>
          <p:nvPr/>
        </p:nvSpPr>
        <p:spPr bwMode="auto">
          <a:xfrm>
            <a:off x="250825" y="6578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DE" sz="800">
                <a:solidFill>
                  <a:schemeClr val="bg1"/>
                </a:solidFill>
              </a:rPr>
              <a:t>SEITE </a:t>
            </a:r>
            <a:fld id="{079BAE95-FFFE-4968-9A93-268284555049}" type="slidenum">
              <a:rPr lang="de-DE" sz="800">
                <a:solidFill>
                  <a:schemeClr val="bg1"/>
                </a:solidFill>
              </a:rPr>
              <a:pPr/>
              <a:t>14</a:t>
            </a:fld>
            <a:endParaRPr lang="de-DE" sz="800">
              <a:solidFill>
                <a:schemeClr val="bg1"/>
              </a:solidFill>
            </a:endParaRPr>
          </a:p>
        </p:txBody>
      </p:sp>
      <p:sp>
        <p:nvSpPr>
          <p:cNvPr id="78850" name="Titel 8"/>
          <p:cNvSpPr>
            <a:spLocks/>
          </p:cNvSpPr>
          <p:nvPr/>
        </p:nvSpPr>
        <p:spPr bwMode="auto">
          <a:xfrm>
            <a:off x="431800" y="115888"/>
            <a:ext cx="82804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400" b="1">
                <a:solidFill>
                  <a:srgbClr val="00589C"/>
                </a:solidFill>
                <a:cs typeface="Arial" charset="0"/>
              </a:rPr>
              <a:t>RF A: Technical-Societal Development </a:t>
            </a:r>
            <a:r>
              <a:rPr lang="de-DE" sz="2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</a:p>
        </p:txBody>
      </p:sp>
      <p:grpSp>
        <p:nvGrpSpPr>
          <p:cNvPr id="78851" name="Gruppieren 10"/>
          <p:cNvGrpSpPr>
            <a:grpSpLocks/>
          </p:cNvGrpSpPr>
          <p:nvPr/>
        </p:nvGrpSpPr>
        <p:grpSpPr bwMode="auto">
          <a:xfrm>
            <a:off x="7566025" y="292100"/>
            <a:ext cx="1565275" cy="5665788"/>
            <a:chOff x="7566409" y="291402"/>
            <a:chExt cx="1565632" cy="5245280"/>
          </a:xfrm>
        </p:grpSpPr>
        <p:sp>
          <p:nvSpPr>
            <p:cNvPr id="78853" name="Abgerundetes Rechteck 4"/>
            <p:cNvSpPr>
              <a:spLocks noChangeArrowheads="1"/>
            </p:cNvSpPr>
            <p:nvPr/>
          </p:nvSpPr>
          <p:spPr bwMode="auto">
            <a:xfrm>
              <a:off x="7566409" y="4494586"/>
              <a:ext cx="1558275" cy="104209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indent="12700">
                <a:lnSpc>
                  <a:spcPts val="2000"/>
                </a:lnSpc>
                <a:spcBef>
                  <a:spcPct val="20000"/>
                </a:spcBef>
              </a:pPr>
              <a:endParaRPr lang="de-DE" sz="2400">
                <a:solidFill>
                  <a:srgbClr val="515151"/>
                </a:solidFill>
                <a:cs typeface="Arial" charset="0"/>
              </a:endParaRPr>
            </a:p>
          </p:txBody>
        </p:sp>
        <p:sp>
          <p:nvSpPr>
            <p:cNvPr id="78854" name="Abgerundetes Rechteck 5"/>
            <p:cNvSpPr>
              <a:spLocks noChangeArrowheads="1"/>
            </p:cNvSpPr>
            <p:nvPr/>
          </p:nvSpPr>
          <p:spPr bwMode="auto">
            <a:xfrm>
              <a:off x="7571537" y="1336601"/>
              <a:ext cx="1558276" cy="104209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indent="12700">
                <a:lnSpc>
                  <a:spcPts val="2000"/>
                </a:lnSpc>
                <a:spcBef>
                  <a:spcPct val="20000"/>
                </a:spcBef>
              </a:pPr>
              <a:endParaRPr lang="de-DE" sz="2400">
                <a:solidFill>
                  <a:srgbClr val="515151"/>
                </a:solidFill>
                <a:cs typeface="Arial" charset="0"/>
              </a:endParaRPr>
            </a:p>
          </p:txBody>
        </p:sp>
        <p:sp>
          <p:nvSpPr>
            <p:cNvPr id="78855" name="Abgerundetes Rechteck 6"/>
            <p:cNvSpPr>
              <a:spLocks noChangeArrowheads="1"/>
            </p:cNvSpPr>
            <p:nvPr/>
          </p:nvSpPr>
          <p:spPr bwMode="auto">
            <a:xfrm>
              <a:off x="7573765" y="291402"/>
              <a:ext cx="1558276" cy="104209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indent="12700">
                <a:lnSpc>
                  <a:spcPts val="2000"/>
                </a:lnSpc>
                <a:spcBef>
                  <a:spcPct val="20000"/>
                </a:spcBef>
              </a:pPr>
              <a:endParaRPr lang="de-DE" sz="2400">
                <a:solidFill>
                  <a:srgbClr val="515151"/>
                </a:solidFill>
                <a:cs typeface="Arial" charset="0"/>
              </a:endParaRPr>
            </a:p>
          </p:txBody>
        </p:sp>
        <p:sp>
          <p:nvSpPr>
            <p:cNvPr id="78856" name="Abgerundetes Rechteck 7"/>
            <p:cNvSpPr>
              <a:spLocks noChangeArrowheads="1"/>
            </p:cNvSpPr>
            <p:nvPr/>
          </p:nvSpPr>
          <p:spPr bwMode="auto">
            <a:xfrm>
              <a:off x="7571582" y="2399920"/>
              <a:ext cx="1558276" cy="104209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indent="12700">
                <a:lnSpc>
                  <a:spcPts val="2000"/>
                </a:lnSpc>
                <a:spcBef>
                  <a:spcPct val="20000"/>
                </a:spcBef>
              </a:pPr>
              <a:endParaRPr lang="de-DE" sz="2400">
                <a:solidFill>
                  <a:srgbClr val="515151"/>
                </a:solidFill>
                <a:cs typeface="Arial" charset="0"/>
              </a:endParaRPr>
            </a:p>
          </p:txBody>
        </p:sp>
        <p:sp>
          <p:nvSpPr>
            <p:cNvPr id="78857" name="Abgerundetes Rechteck 6"/>
            <p:cNvSpPr>
              <a:spLocks noChangeArrowheads="1"/>
            </p:cNvSpPr>
            <p:nvPr/>
          </p:nvSpPr>
          <p:spPr bwMode="auto">
            <a:xfrm>
              <a:off x="7566769" y="3453734"/>
              <a:ext cx="1558276" cy="104209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stretch>
                <a:fillRect/>
              </a:stretch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indent="12700">
                <a:lnSpc>
                  <a:spcPts val="2000"/>
                </a:lnSpc>
                <a:spcBef>
                  <a:spcPct val="20000"/>
                </a:spcBef>
              </a:pPr>
              <a:endParaRPr lang="de-DE" sz="2400">
                <a:solidFill>
                  <a:srgbClr val="515151"/>
                </a:solidFill>
                <a:cs typeface="Arial" charset="0"/>
              </a:endParaRPr>
            </a:p>
          </p:txBody>
        </p:sp>
      </p:grpSp>
      <p:sp>
        <p:nvSpPr>
          <p:cNvPr id="315395" name="Text Box 3"/>
          <p:cNvSpPr txBox="1">
            <a:spLocks noChangeArrowheads="1"/>
          </p:cNvSpPr>
          <p:nvPr/>
        </p:nvSpPr>
        <p:spPr bwMode="auto">
          <a:xfrm>
            <a:off x="111125" y="1046163"/>
            <a:ext cx="7373938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182563" indent="-182563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b="1">
                <a:solidFill>
                  <a:srgbClr val="00589C"/>
                </a:solidFill>
                <a:cs typeface="Arial" charset="0"/>
              </a:rPr>
              <a:t>Motivation</a:t>
            </a:r>
            <a:endParaRPr lang="en-US">
              <a:solidFill>
                <a:srgbClr val="00589C"/>
              </a:solidFill>
              <a:cs typeface="Arial" charset="0"/>
            </a:endParaRPr>
          </a:p>
          <a:p>
            <a:pPr marL="182563" indent="-182563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>
                <a:solidFill>
                  <a:srgbClr val="00589C"/>
                </a:solidFill>
                <a:cs typeface="Arial" charset="0"/>
              </a:rPr>
              <a:t>New technological and organizational infrastructures will be needed to transform the German energy system</a:t>
            </a:r>
          </a:p>
          <a:p>
            <a:pPr marL="182563" indent="-182563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>
                <a:solidFill>
                  <a:srgbClr val="00589C"/>
                </a:solidFill>
                <a:cs typeface="Arial" charset="0"/>
              </a:rPr>
              <a:t>There is a need to assess the economic, environmental, and social impacts of energy related infrastructures</a:t>
            </a:r>
          </a:p>
          <a:p>
            <a:pPr marL="182563" indent="-182563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b="1">
                <a:solidFill>
                  <a:srgbClr val="00589C"/>
                </a:solidFill>
                <a:cs typeface="Arial" charset="0"/>
              </a:rPr>
              <a:t>Objectives </a:t>
            </a:r>
          </a:p>
          <a:p>
            <a:pPr marL="182563" indent="-182563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>
                <a:solidFill>
                  <a:srgbClr val="00589C"/>
                </a:solidFill>
                <a:cs typeface="Arial" charset="0"/>
              </a:rPr>
              <a:t>Identifying the socio-technological potentials of key infrastructures</a:t>
            </a:r>
          </a:p>
          <a:p>
            <a:pPr marL="182563" indent="-182563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>
                <a:solidFill>
                  <a:srgbClr val="00589C"/>
                </a:solidFill>
                <a:cs typeface="Arial" charset="0"/>
              </a:rPr>
              <a:t>Developing consistent scenarios that connect feasible techno-economic developments to society’s expectations and preferences</a:t>
            </a:r>
          </a:p>
          <a:p>
            <a:pPr marL="182563" indent="-182563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>
                <a:solidFill>
                  <a:srgbClr val="00589C"/>
                </a:solidFill>
                <a:cs typeface="Arial" charset="0"/>
              </a:rPr>
              <a:t>Matching the results of regional analyses with national, European and international energy developments</a:t>
            </a:r>
            <a:endParaRPr lang="de-DE">
              <a:solidFill>
                <a:srgbClr val="00589C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Foliennummernplatzhalter 4"/>
          <p:cNvSpPr txBox="1">
            <a:spLocks noGrp="1"/>
          </p:cNvSpPr>
          <p:nvPr/>
        </p:nvSpPr>
        <p:spPr bwMode="auto">
          <a:xfrm>
            <a:off x="250825" y="6578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DE" sz="800">
                <a:solidFill>
                  <a:schemeClr val="bg1"/>
                </a:solidFill>
              </a:rPr>
              <a:t>SEITE </a:t>
            </a:r>
            <a:fld id="{A304BBB3-A3D8-4C55-9DB1-2D0886BDA960}" type="slidenum">
              <a:rPr lang="de-DE" sz="800">
                <a:solidFill>
                  <a:schemeClr val="bg1"/>
                </a:solidFill>
              </a:rPr>
              <a:pPr/>
              <a:t>15</a:t>
            </a:fld>
            <a:endParaRPr lang="de-DE" sz="800">
              <a:solidFill>
                <a:schemeClr val="bg1"/>
              </a:solidFill>
            </a:endParaRPr>
          </a:p>
        </p:txBody>
      </p:sp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169863" y="1619250"/>
            <a:ext cx="7304087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182563" indent="-182563"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b="1">
                <a:solidFill>
                  <a:srgbClr val="00589C"/>
                </a:solidFill>
                <a:cs typeface="Arial" charset="0"/>
              </a:rPr>
              <a:t>Motivation </a:t>
            </a:r>
          </a:p>
          <a:p>
            <a:pPr marL="182563" indent="-182563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r>
              <a:rPr lang="en-US">
                <a:solidFill>
                  <a:srgbClr val="00589C"/>
                </a:solidFill>
                <a:cs typeface="Arial" charset="0"/>
              </a:rPr>
              <a:t>Innovation is a central element of the transformation process </a:t>
            </a:r>
          </a:p>
          <a:p>
            <a:pPr marL="182563" indent="-182563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r>
              <a:rPr lang="en-US">
                <a:solidFill>
                  <a:srgbClr val="00589C"/>
                </a:solidFill>
                <a:cs typeface="Arial" charset="0"/>
              </a:rPr>
              <a:t>Successful innovation is the result of a complex interplay between individual and institutional actors </a:t>
            </a:r>
          </a:p>
          <a:p>
            <a:pPr marL="182563" indent="-182563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r>
              <a:rPr lang="en-US">
                <a:solidFill>
                  <a:srgbClr val="00589C"/>
                </a:solidFill>
                <a:cs typeface="Arial" charset="0"/>
              </a:rPr>
              <a:t>The projected change in centralization will challenge the established actor constellation along the innovation chain  </a:t>
            </a:r>
          </a:p>
          <a:p>
            <a:pPr marL="182563" indent="-182563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endParaRPr lang="en-US">
              <a:solidFill>
                <a:srgbClr val="00589C"/>
              </a:solidFill>
              <a:cs typeface="Arial" charset="0"/>
            </a:endParaRPr>
          </a:p>
          <a:p>
            <a:pPr marL="182563" indent="-182563"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b="1">
                <a:solidFill>
                  <a:srgbClr val="00589C"/>
                </a:solidFill>
                <a:cs typeface="Arial" charset="0"/>
              </a:rPr>
              <a:t>Objectives </a:t>
            </a:r>
          </a:p>
          <a:p>
            <a:pPr marL="182563" indent="-182563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r>
              <a:rPr lang="en-US">
                <a:solidFill>
                  <a:srgbClr val="00589C"/>
                </a:solidFill>
                <a:cs typeface="Arial" charset="0"/>
              </a:rPr>
              <a:t>Gaining an improved understanding of transformation processes by investigating actor networks as well as innovation contexts</a:t>
            </a:r>
          </a:p>
          <a:p>
            <a:pPr marL="182563" indent="-182563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endParaRPr lang="en-US">
              <a:solidFill>
                <a:srgbClr val="00589C"/>
              </a:solidFill>
              <a:cs typeface="Arial" charset="0"/>
            </a:endParaRPr>
          </a:p>
        </p:txBody>
      </p:sp>
      <p:sp>
        <p:nvSpPr>
          <p:cNvPr id="80899" name="Titel 8"/>
          <p:cNvSpPr>
            <a:spLocks/>
          </p:cNvSpPr>
          <p:nvPr/>
        </p:nvSpPr>
        <p:spPr bwMode="auto">
          <a:xfrm>
            <a:off x="1042988" y="128588"/>
            <a:ext cx="655955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400" b="1">
                <a:solidFill>
                  <a:srgbClr val="00589C"/>
                </a:solidFill>
                <a:cs typeface="Arial" charset="0"/>
              </a:rPr>
              <a:t>RF B: Innovation Processes and the Transformation of the Energy System  </a:t>
            </a:r>
            <a:r>
              <a:rPr lang="de-DE" sz="2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</a:p>
        </p:txBody>
      </p:sp>
      <p:grpSp>
        <p:nvGrpSpPr>
          <p:cNvPr id="80900" name="Gruppieren 4"/>
          <p:cNvGrpSpPr>
            <a:grpSpLocks/>
          </p:cNvGrpSpPr>
          <p:nvPr/>
        </p:nvGrpSpPr>
        <p:grpSpPr bwMode="auto">
          <a:xfrm>
            <a:off x="7566025" y="492125"/>
            <a:ext cx="1565275" cy="5667375"/>
            <a:chOff x="7566409" y="291402"/>
            <a:chExt cx="1565632" cy="5245280"/>
          </a:xfrm>
        </p:grpSpPr>
        <p:sp>
          <p:nvSpPr>
            <p:cNvPr id="80901" name="Abgerundetes Rechteck 5"/>
            <p:cNvSpPr>
              <a:spLocks noChangeArrowheads="1"/>
            </p:cNvSpPr>
            <p:nvPr/>
          </p:nvSpPr>
          <p:spPr bwMode="auto">
            <a:xfrm>
              <a:off x="7566409" y="4494586"/>
              <a:ext cx="1558275" cy="104209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indent="12700">
                <a:lnSpc>
                  <a:spcPts val="2000"/>
                </a:lnSpc>
                <a:spcBef>
                  <a:spcPct val="20000"/>
                </a:spcBef>
              </a:pPr>
              <a:endParaRPr lang="de-DE" sz="2400">
                <a:solidFill>
                  <a:srgbClr val="515151"/>
                </a:solidFill>
                <a:cs typeface="Arial" charset="0"/>
              </a:endParaRPr>
            </a:p>
          </p:txBody>
        </p:sp>
        <p:sp>
          <p:nvSpPr>
            <p:cNvPr id="80902" name="Abgerundetes Rechteck 6"/>
            <p:cNvSpPr>
              <a:spLocks noChangeArrowheads="1"/>
            </p:cNvSpPr>
            <p:nvPr/>
          </p:nvSpPr>
          <p:spPr bwMode="auto">
            <a:xfrm>
              <a:off x="7571537" y="1336601"/>
              <a:ext cx="1558276" cy="104209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indent="12700">
                <a:lnSpc>
                  <a:spcPts val="2000"/>
                </a:lnSpc>
                <a:spcBef>
                  <a:spcPct val="20000"/>
                </a:spcBef>
              </a:pPr>
              <a:endParaRPr lang="de-DE" sz="2400">
                <a:solidFill>
                  <a:srgbClr val="515151"/>
                </a:solidFill>
                <a:cs typeface="Arial" charset="0"/>
              </a:endParaRPr>
            </a:p>
          </p:txBody>
        </p:sp>
        <p:sp>
          <p:nvSpPr>
            <p:cNvPr id="80903" name="Abgerundetes Rechteck 7"/>
            <p:cNvSpPr>
              <a:spLocks noChangeArrowheads="1"/>
            </p:cNvSpPr>
            <p:nvPr/>
          </p:nvSpPr>
          <p:spPr bwMode="auto">
            <a:xfrm>
              <a:off x="7573765" y="291402"/>
              <a:ext cx="1558276" cy="104209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indent="12700">
                <a:lnSpc>
                  <a:spcPts val="2000"/>
                </a:lnSpc>
                <a:spcBef>
                  <a:spcPct val="20000"/>
                </a:spcBef>
              </a:pPr>
              <a:endParaRPr lang="de-DE" sz="2400">
                <a:solidFill>
                  <a:srgbClr val="515151"/>
                </a:solidFill>
                <a:cs typeface="Arial" charset="0"/>
              </a:endParaRPr>
            </a:p>
          </p:txBody>
        </p:sp>
        <p:sp>
          <p:nvSpPr>
            <p:cNvPr id="80904" name="Abgerundetes Rechteck 8"/>
            <p:cNvSpPr>
              <a:spLocks noChangeArrowheads="1"/>
            </p:cNvSpPr>
            <p:nvPr/>
          </p:nvSpPr>
          <p:spPr bwMode="auto">
            <a:xfrm>
              <a:off x="7571582" y="2399920"/>
              <a:ext cx="1558276" cy="104209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indent="12700">
                <a:lnSpc>
                  <a:spcPts val="2000"/>
                </a:lnSpc>
                <a:spcBef>
                  <a:spcPct val="20000"/>
                </a:spcBef>
              </a:pPr>
              <a:endParaRPr lang="de-DE" sz="2400">
                <a:solidFill>
                  <a:srgbClr val="515151"/>
                </a:solidFill>
                <a:cs typeface="Arial" charset="0"/>
              </a:endParaRPr>
            </a:p>
          </p:txBody>
        </p:sp>
        <p:sp>
          <p:nvSpPr>
            <p:cNvPr id="80905" name="Abgerundetes Rechteck 6"/>
            <p:cNvSpPr>
              <a:spLocks noChangeArrowheads="1"/>
            </p:cNvSpPr>
            <p:nvPr/>
          </p:nvSpPr>
          <p:spPr bwMode="auto">
            <a:xfrm>
              <a:off x="7566769" y="3453734"/>
              <a:ext cx="1558276" cy="104209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stretch>
                <a:fillRect/>
              </a:stretch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indent="12700">
                <a:lnSpc>
                  <a:spcPts val="2000"/>
                </a:lnSpc>
                <a:spcBef>
                  <a:spcPct val="20000"/>
                </a:spcBef>
              </a:pPr>
              <a:endParaRPr lang="de-DE" sz="2400">
                <a:solidFill>
                  <a:srgbClr val="515151"/>
                </a:solidFill>
                <a:cs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Foliennummernplatzhalter 4"/>
          <p:cNvSpPr txBox="1">
            <a:spLocks noGrp="1"/>
          </p:cNvSpPr>
          <p:nvPr/>
        </p:nvSpPr>
        <p:spPr bwMode="auto">
          <a:xfrm>
            <a:off x="250825" y="6578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DE" sz="800">
                <a:solidFill>
                  <a:schemeClr val="bg1"/>
                </a:solidFill>
              </a:rPr>
              <a:t>SEITE </a:t>
            </a:r>
            <a:fld id="{CA705396-40F2-4C8A-AB64-0E2BEAE3AAF9}" type="slidenum">
              <a:rPr lang="de-DE" sz="800">
                <a:solidFill>
                  <a:schemeClr val="bg1"/>
                </a:solidFill>
              </a:rPr>
              <a:pPr/>
              <a:t>16</a:t>
            </a:fld>
            <a:endParaRPr lang="de-DE" sz="800">
              <a:solidFill>
                <a:schemeClr val="bg1"/>
              </a:solidFill>
            </a:endParaRPr>
          </a:p>
        </p:txBody>
      </p:sp>
      <p:sp>
        <p:nvSpPr>
          <p:cNvPr id="272387" name="Text Box 3"/>
          <p:cNvSpPr txBox="1">
            <a:spLocks noChangeArrowheads="1"/>
          </p:cNvSpPr>
          <p:nvPr/>
        </p:nvSpPr>
        <p:spPr bwMode="auto">
          <a:xfrm>
            <a:off x="142875" y="1308100"/>
            <a:ext cx="7434263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182563" indent="-182563"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b="1">
                <a:solidFill>
                  <a:srgbClr val="00589C"/>
                </a:solidFill>
                <a:cs typeface="Arial" charset="0"/>
              </a:rPr>
              <a:t>Motivation </a:t>
            </a:r>
          </a:p>
          <a:p>
            <a:pPr marL="182563" indent="-182563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r>
              <a:rPr lang="en-US">
                <a:solidFill>
                  <a:srgbClr val="00589C"/>
                </a:solidFill>
                <a:cs typeface="Arial" charset="0"/>
              </a:rPr>
              <a:t>Systemic character of energy supply and demand leads to the emergence of systemic risks as well as opportunities</a:t>
            </a:r>
          </a:p>
          <a:p>
            <a:pPr marL="182563" indent="-182563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r>
              <a:rPr lang="en-US">
                <a:solidFill>
                  <a:srgbClr val="00589C"/>
                </a:solidFill>
                <a:cs typeface="Arial" charset="0"/>
              </a:rPr>
              <a:t>Energy transformation is characterized by complex relationships between energy technology developers, energy suppliers, energy transport organizations and energy users.</a:t>
            </a:r>
          </a:p>
          <a:p>
            <a:pPr marL="182563" indent="-182563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r>
              <a:rPr lang="en-US">
                <a:solidFill>
                  <a:srgbClr val="00589C"/>
                </a:solidFill>
                <a:cs typeface="Arial" charset="0"/>
              </a:rPr>
              <a:t>Regulations such as incentives, legal provisions and planning instruments have a major impact on transformations</a:t>
            </a:r>
          </a:p>
          <a:p>
            <a:pPr marL="182563" indent="-182563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endParaRPr lang="en-US" sz="900">
              <a:solidFill>
                <a:srgbClr val="00589C"/>
              </a:solidFill>
              <a:cs typeface="Arial" charset="0"/>
            </a:endParaRPr>
          </a:p>
          <a:p>
            <a:pPr marL="182563" indent="-182563"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b="1">
                <a:solidFill>
                  <a:srgbClr val="00589C"/>
                </a:solidFill>
                <a:cs typeface="Arial" charset="0"/>
              </a:rPr>
              <a:t>Objectives </a:t>
            </a:r>
          </a:p>
          <a:p>
            <a:pPr marL="182563" indent="-182563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r>
              <a:rPr lang="en-US">
                <a:solidFill>
                  <a:srgbClr val="00589C"/>
                </a:solidFill>
                <a:cs typeface="Arial" charset="0"/>
              </a:rPr>
              <a:t>Understanding and exploring the mechanisms of risk and opportunity governance for systemic risks </a:t>
            </a:r>
          </a:p>
          <a:p>
            <a:pPr marL="182563" indent="-182563" eaLnBrk="0" hangingPunct="0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r>
              <a:rPr lang="en-US">
                <a:solidFill>
                  <a:srgbClr val="00589C"/>
                </a:solidFill>
                <a:cs typeface="Arial" charset="0"/>
              </a:rPr>
              <a:t>Exploring the significance of vertical and horizontal governance structures in Germany and Europe for facilitating transformations</a:t>
            </a:r>
            <a:endParaRPr lang="en-US" sz="900">
              <a:solidFill>
                <a:srgbClr val="00589C"/>
              </a:solidFill>
              <a:cs typeface="Arial" charset="0"/>
            </a:endParaRPr>
          </a:p>
        </p:txBody>
      </p:sp>
      <p:sp>
        <p:nvSpPr>
          <p:cNvPr id="82947" name="Titel 8"/>
          <p:cNvSpPr>
            <a:spLocks/>
          </p:cNvSpPr>
          <p:nvPr/>
        </p:nvSpPr>
        <p:spPr bwMode="auto">
          <a:xfrm>
            <a:off x="250825" y="404813"/>
            <a:ext cx="82804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400" b="1">
                <a:solidFill>
                  <a:srgbClr val="00589C"/>
                </a:solidFill>
                <a:cs typeface="Arial" charset="0"/>
              </a:rPr>
              <a:t>RF C: Risks and Regulations </a:t>
            </a:r>
            <a:r>
              <a:rPr lang="de-DE" sz="2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</a:p>
        </p:txBody>
      </p:sp>
      <p:grpSp>
        <p:nvGrpSpPr>
          <p:cNvPr id="82948" name="Gruppieren 4"/>
          <p:cNvGrpSpPr>
            <a:grpSpLocks/>
          </p:cNvGrpSpPr>
          <p:nvPr/>
        </p:nvGrpSpPr>
        <p:grpSpPr bwMode="auto">
          <a:xfrm>
            <a:off x="7566025" y="471488"/>
            <a:ext cx="1565275" cy="5667375"/>
            <a:chOff x="7566409" y="291402"/>
            <a:chExt cx="1565632" cy="5245280"/>
          </a:xfrm>
        </p:grpSpPr>
        <p:sp>
          <p:nvSpPr>
            <p:cNvPr id="82949" name="Abgerundetes Rechteck 5"/>
            <p:cNvSpPr>
              <a:spLocks noChangeArrowheads="1"/>
            </p:cNvSpPr>
            <p:nvPr/>
          </p:nvSpPr>
          <p:spPr bwMode="auto">
            <a:xfrm>
              <a:off x="7566409" y="4494586"/>
              <a:ext cx="1558275" cy="104209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indent="12700">
                <a:lnSpc>
                  <a:spcPts val="2000"/>
                </a:lnSpc>
                <a:spcBef>
                  <a:spcPct val="20000"/>
                </a:spcBef>
              </a:pPr>
              <a:endParaRPr lang="de-DE" sz="2400">
                <a:solidFill>
                  <a:srgbClr val="515151"/>
                </a:solidFill>
                <a:cs typeface="Arial" charset="0"/>
              </a:endParaRPr>
            </a:p>
          </p:txBody>
        </p:sp>
        <p:sp>
          <p:nvSpPr>
            <p:cNvPr id="82950" name="Abgerundetes Rechteck 6"/>
            <p:cNvSpPr>
              <a:spLocks noChangeArrowheads="1"/>
            </p:cNvSpPr>
            <p:nvPr/>
          </p:nvSpPr>
          <p:spPr bwMode="auto">
            <a:xfrm>
              <a:off x="7571537" y="1336601"/>
              <a:ext cx="1558276" cy="104209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indent="12700">
                <a:lnSpc>
                  <a:spcPts val="2000"/>
                </a:lnSpc>
                <a:spcBef>
                  <a:spcPct val="20000"/>
                </a:spcBef>
              </a:pPr>
              <a:endParaRPr lang="de-DE" sz="2400">
                <a:solidFill>
                  <a:srgbClr val="515151"/>
                </a:solidFill>
                <a:cs typeface="Arial" charset="0"/>
              </a:endParaRPr>
            </a:p>
          </p:txBody>
        </p:sp>
        <p:sp>
          <p:nvSpPr>
            <p:cNvPr id="82951" name="Abgerundetes Rechteck 7"/>
            <p:cNvSpPr>
              <a:spLocks noChangeArrowheads="1"/>
            </p:cNvSpPr>
            <p:nvPr/>
          </p:nvSpPr>
          <p:spPr bwMode="auto">
            <a:xfrm>
              <a:off x="7573765" y="291402"/>
              <a:ext cx="1558276" cy="104209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indent="12700">
                <a:lnSpc>
                  <a:spcPts val="2000"/>
                </a:lnSpc>
                <a:spcBef>
                  <a:spcPct val="20000"/>
                </a:spcBef>
              </a:pPr>
              <a:endParaRPr lang="de-DE" sz="2400">
                <a:solidFill>
                  <a:srgbClr val="515151"/>
                </a:solidFill>
                <a:cs typeface="Arial" charset="0"/>
              </a:endParaRPr>
            </a:p>
          </p:txBody>
        </p:sp>
        <p:sp>
          <p:nvSpPr>
            <p:cNvPr id="82952" name="Abgerundetes Rechteck 8"/>
            <p:cNvSpPr>
              <a:spLocks noChangeArrowheads="1"/>
            </p:cNvSpPr>
            <p:nvPr/>
          </p:nvSpPr>
          <p:spPr bwMode="auto">
            <a:xfrm>
              <a:off x="7571582" y="2399920"/>
              <a:ext cx="1558276" cy="104209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indent="12700">
                <a:lnSpc>
                  <a:spcPts val="2000"/>
                </a:lnSpc>
                <a:spcBef>
                  <a:spcPct val="20000"/>
                </a:spcBef>
              </a:pPr>
              <a:endParaRPr lang="de-DE" sz="2400">
                <a:solidFill>
                  <a:srgbClr val="515151"/>
                </a:solidFill>
                <a:cs typeface="Arial" charset="0"/>
              </a:endParaRPr>
            </a:p>
          </p:txBody>
        </p:sp>
        <p:sp>
          <p:nvSpPr>
            <p:cNvPr id="82953" name="Abgerundetes Rechteck 6"/>
            <p:cNvSpPr>
              <a:spLocks noChangeArrowheads="1"/>
            </p:cNvSpPr>
            <p:nvPr/>
          </p:nvSpPr>
          <p:spPr bwMode="auto">
            <a:xfrm>
              <a:off x="7566769" y="3453734"/>
              <a:ext cx="1558276" cy="104209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stretch>
                <a:fillRect/>
              </a:stretch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indent="12700">
                <a:lnSpc>
                  <a:spcPts val="2000"/>
                </a:lnSpc>
                <a:spcBef>
                  <a:spcPct val="20000"/>
                </a:spcBef>
              </a:pPr>
              <a:endParaRPr lang="de-DE" sz="2400">
                <a:solidFill>
                  <a:srgbClr val="515151"/>
                </a:solidFill>
                <a:cs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Foliennummernplatzhalter 4"/>
          <p:cNvSpPr txBox="1">
            <a:spLocks noGrp="1"/>
          </p:cNvSpPr>
          <p:nvPr/>
        </p:nvSpPr>
        <p:spPr bwMode="auto">
          <a:xfrm>
            <a:off x="250825" y="6578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DE" sz="800">
                <a:solidFill>
                  <a:schemeClr val="bg1"/>
                </a:solidFill>
              </a:rPr>
              <a:t>SEITE </a:t>
            </a:r>
            <a:fld id="{E90D95DB-C2D2-4F4D-B0C2-C23379EFCCD2}" type="slidenum">
              <a:rPr lang="de-DE" sz="800">
                <a:solidFill>
                  <a:schemeClr val="bg1"/>
                </a:solidFill>
              </a:rPr>
              <a:pPr/>
              <a:t>17</a:t>
            </a:fld>
            <a:endParaRPr lang="de-DE" sz="800">
              <a:solidFill>
                <a:schemeClr val="bg1"/>
              </a:solidFill>
            </a:endParaRPr>
          </a:p>
        </p:txBody>
      </p:sp>
      <p:sp>
        <p:nvSpPr>
          <p:cNvPr id="84994" name="Titel 8"/>
          <p:cNvSpPr>
            <a:spLocks/>
          </p:cNvSpPr>
          <p:nvPr/>
        </p:nvSpPr>
        <p:spPr bwMode="auto">
          <a:xfrm>
            <a:off x="395288" y="293688"/>
            <a:ext cx="82804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400" b="1">
                <a:solidFill>
                  <a:srgbClr val="00589C"/>
                </a:solidFill>
                <a:cs typeface="Arial" charset="0"/>
              </a:rPr>
              <a:t>RF D: User Behavior  </a:t>
            </a:r>
            <a:r>
              <a:rPr lang="de-DE" sz="2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</a:p>
        </p:txBody>
      </p:sp>
      <p:grpSp>
        <p:nvGrpSpPr>
          <p:cNvPr id="84995" name="Gruppieren 4"/>
          <p:cNvGrpSpPr>
            <a:grpSpLocks/>
          </p:cNvGrpSpPr>
          <p:nvPr/>
        </p:nvGrpSpPr>
        <p:grpSpPr bwMode="auto">
          <a:xfrm>
            <a:off x="7566025" y="431800"/>
            <a:ext cx="1565275" cy="5667375"/>
            <a:chOff x="7566409" y="291402"/>
            <a:chExt cx="1565632" cy="5245280"/>
          </a:xfrm>
        </p:grpSpPr>
        <p:sp>
          <p:nvSpPr>
            <p:cNvPr id="84997" name="Abgerundetes Rechteck 5"/>
            <p:cNvSpPr>
              <a:spLocks noChangeArrowheads="1"/>
            </p:cNvSpPr>
            <p:nvPr/>
          </p:nvSpPr>
          <p:spPr bwMode="auto">
            <a:xfrm>
              <a:off x="7566409" y="4494586"/>
              <a:ext cx="1558275" cy="104209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indent="12700">
                <a:lnSpc>
                  <a:spcPts val="2000"/>
                </a:lnSpc>
                <a:spcBef>
                  <a:spcPct val="20000"/>
                </a:spcBef>
              </a:pPr>
              <a:endParaRPr lang="de-DE" sz="2400">
                <a:solidFill>
                  <a:srgbClr val="515151"/>
                </a:solidFill>
                <a:cs typeface="Arial" charset="0"/>
              </a:endParaRPr>
            </a:p>
          </p:txBody>
        </p:sp>
        <p:sp>
          <p:nvSpPr>
            <p:cNvPr id="84998" name="Abgerundetes Rechteck 6"/>
            <p:cNvSpPr>
              <a:spLocks noChangeArrowheads="1"/>
            </p:cNvSpPr>
            <p:nvPr/>
          </p:nvSpPr>
          <p:spPr bwMode="auto">
            <a:xfrm>
              <a:off x="7571537" y="1336601"/>
              <a:ext cx="1558276" cy="104209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indent="12700">
                <a:lnSpc>
                  <a:spcPts val="2000"/>
                </a:lnSpc>
                <a:spcBef>
                  <a:spcPct val="20000"/>
                </a:spcBef>
              </a:pPr>
              <a:endParaRPr lang="de-DE" sz="2400">
                <a:solidFill>
                  <a:srgbClr val="515151"/>
                </a:solidFill>
                <a:cs typeface="Arial" charset="0"/>
              </a:endParaRPr>
            </a:p>
          </p:txBody>
        </p:sp>
        <p:sp>
          <p:nvSpPr>
            <p:cNvPr id="84999" name="Abgerundetes Rechteck 7"/>
            <p:cNvSpPr>
              <a:spLocks noChangeArrowheads="1"/>
            </p:cNvSpPr>
            <p:nvPr/>
          </p:nvSpPr>
          <p:spPr bwMode="auto">
            <a:xfrm>
              <a:off x="7573765" y="291402"/>
              <a:ext cx="1558276" cy="104209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indent="12700">
                <a:lnSpc>
                  <a:spcPts val="2000"/>
                </a:lnSpc>
                <a:spcBef>
                  <a:spcPct val="20000"/>
                </a:spcBef>
              </a:pPr>
              <a:endParaRPr lang="de-DE" sz="2400">
                <a:solidFill>
                  <a:srgbClr val="515151"/>
                </a:solidFill>
                <a:cs typeface="Arial" charset="0"/>
              </a:endParaRPr>
            </a:p>
          </p:txBody>
        </p:sp>
        <p:sp>
          <p:nvSpPr>
            <p:cNvPr id="85000" name="Abgerundetes Rechteck 8"/>
            <p:cNvSpPr>
              <a:spLocks noChangeArrowheads="1"/>
            </p:cNvSpPr>
            <p:nvPr/>
          </p:nvSpPr>
          <p:spPr bwMode="auto">
            <a:xfrm>
              <a:off x="7571582" y="2399920"/>
              <a:ext cx="1558276" cy="104209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indent="12700">
                <a:lnSpc>
                  <a:spcPts val="2000"/>
                </a:lnSpc>
                <a:spcBef>
                  <a:spcPct val="20000"/>
                </a:spcBef>
              </a:pPr>
              <a:endParaRPr lang="de-DE" sz="2400">
                <a:solidFill>
                  <a:srgbClr val="515151"/>
                </a:solidFill>
                <a:cs typeface="Arial" charset="0"/>
              </a:endParaRPr>
            </a:p>
          </p:txBody>
        </p:sp>
        <p:sp>
          <p:nvSpPr>
            <p:cNvPr id="85001" name="Abgerundetes Rechteck 6"/>
            <p:cNvSpPr>
              <a:spLocks noChangeArrowheads="1"/>
            </p:cNvSpPr>
            <p:nvPr/>
          </p:nvSpPr>
          <p:spPr bwMode="auto">
            <a:xfrm>
              <a:off x="7566769" y="3453734"/>
              <a:ext cx="1558276" cy="104209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>
                <a:lum contrast="30000"/>
              </a:blip>
              <a:srcRect/>
              <a:stretch>
                <a:fillRect/>
              </a:stretch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indent="12700">
                <a:lnSpc>
                  <a:spcPts val="2000"/>
                </a:lnSpc>
                <a:spcBef>
                  <a:spcPct val="20000"/>
                </a:spcBef>
              </a:pPr>
              <a:endParaRPr lang="de-DE" sz="2400">
                <a:solidFill>
                  <a:srgbClr val="515151"/>
                </a:solidFill>
                <a:cs typeface="Arial" charset="0"/>
              </a:endParaRPr>
            </a:p>
          </p:txBody>
        </p:sp>
      </p:grpSp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188913" y="1195388"/>
            <a:ext cx="732472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182563" indent="-182563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b="1">
                <a:solidFill>
                  <a:srgbClr val="00589C"/>
                </a:solidFill>
                <a:cs typeface="Arial" charset="0"/>
              </a:rPr>
              <a:t>Motivation</a:t>
            </a:r>
            <a:r>
              <a:rPr lang="en-US" sz="2000">
                <a:solidFill>
                  <a:srgbClr val="00589C"/>
                </a:solidFill>
                <a:cs typeface="Arial" charset="0"/>
              </a:rPr>
              <a:t> </a:t>
            </a:r>
          </a:p>
          <a:p>
            <a:pPr marL="182563" indent="-182563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r>
              <a:rPr lang="en-US">
                <a:solidFill>
                  <a:srgbClr val="00589C"/>
                </a:solidFill>
                <a:cs typeface="Arial" charset="0"/>
              </a:rPr>
              <a:t>Users will play a more significant role in the future energy system </a:t>
            </a:r>
          </a:p>
          <a:p>
            <a:pPr marL="182563" indent="-182563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r>
              <a:rPr lang="en-US">
                <a:solidFill>
                  <a:srgbClr val="00589C"/>
                </a:solidFill>
                <a:cs typeface="Arial" charset="0"/>
              </a:rPr>
              <a:t>The system will be more dynamic with private households becoming energy providers, cars storing energy, and smart meters making energy consumption visible and controllable</a:t>
            </a:r>
          </a:p>
          <a:p>
            <a:pPr marL="182563" indent="-182563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r>
              <a:rPr lang="en-US">
                <a:solidFill>
                  <a:srgbClr val="00589C"/>
                </a:solidFill>
                <a:cs typeface="Arial" charset="0"/>
              </a:rPr>
              <a:t>There is a lack of knowledge about the motivations of users to accept or support changes in behavior and about successful intervention strategies</a:t>
            </a:r>
          </a:p>
          <a:p>
            <a:pPr marL="182563" indent="-182563">
              <a:lnSpc>
                <a:spcPct val="90000"/>
              </a:lnSpc>
              <a:spcBef>
                <a:spcPct val="30000"/>
              </a:spcBef>
              <a:defRPr/>
            </a:pPr>
            <a:endParaRPr lang="en-US" sz="900">
              <a:solidFill>
                <a:srgbClr val="00589C"/>
              </a:solidFill>
              <a:cs typeface="Arial" charset="0"/>
            </a:endParaRPr>
          </a:p>
          <a:p>
            <a:pPr marL="182563" indent="-182563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000" b="1">
                <a:solidFill>
                  <a:srgbClr val="00589C"/>
                </a:solidFill>
                <a:cs typeface="Arial" charset="0"/>
              </a:rPr>
              <a:t>Objectives </a:t>
            </a:r>
          </a:p>
          <a:p>
            <a:pPr marL="182563" indent="-182563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/>
            </a:pPr>
            <a:r>
              <a:rPr lang="en-US">
                <a:solidFill>
                  <a:srgbClr val="00589C"/>
                </a:solidFill>
                <a:cs typeface="Arial" charset="0"/>
              </a:rPr>
              <a:t>Exploring the potential for efficient energy use and energy saving</a:t>
            </a:r>
          </a:p>
          <a:p>
            <a:pPr marL="182563" indent="-182563">
              <a:lnSpc>
                <a:spcPct val="90000"/>
              </a:lnSpc>
              <a:spcBef>
                <a:spcPct val="30000"/>
              </a:spcBef>
              <a:buFont typeface="Arial" charset="0"/>
              <a:buChar char="•"/>
              <a:defRPr/>
            </a:pPr>
            <a:r>
              <a:rPr lang="en-US">
                <a:solidFill>
                  <a:srgbClr val="00589C"/>
                </a:solidFill>
                <a:cs typeface="Arial" charset="0"/>
              </a:rPr>
              <a:t>Understanding the determinants of energy consumption</a:t>
            </a:r>
          </a:p>
          <a:p>
            <a:pPr marL="182563" indent="-182563">
              <a:lnSpc>
                <a:spcPct val="90000"/>
              </a:lnSpc>
              <a:spcBef>
                <a:spcPct val="30000"/>
              </a:spcBef>
              <a:buFontTx/>
              <a:buChar char="•"/>
              <a:defRPr/>
            </a:pPr>
            <a:r>
              <a:rPr lang="en-US">
                <a:solidFill>
                  <a:srgbClr val="00589C"/>
                </a:solidFill>
                <a:cs typeface="Arial" charset="0"/>
              </a:rPr>
              <a:t>Investigating the efficiency and effectiveness of interventions including feedback and social communication and their interactions</a:t>
            </a:r>
          </a:p>
          <a:p>
            <a:pPr marL="182563" indent="-182563">
              <a:lnSpc>
                <a:spcPct val="90000"/>
              </a:lnSpc>
              <a:spcBef>
                <a:spcPct val="30000"/>
              </a:spcBef>
              <a:defRPr/>
            </a:pPr>
            <a:endParaRPr lang="en-US" sz="900">
              <a:solidFill>
                <a:srgbClr val="00589C"/>
              </a:solidFill>
              <a:cs typeface="Arial" charset="0"/>
            </a:endParaRPr>
          </a:p>
          <a:p>
            <a:pPr marL="182563" indent="-182563">
              <a:lnSpc>
                <a:spcPct val="90000"/>
              </a:lnSpc>
              <a:spcBef>
                <a:spcPct val="30000"/>
              </a:spcBef>
              <a:defRPr/>
            </a:pPr>
            <a:endParaRPr lang="de-DE">
              <a:solidFill>
                <a:srgbClr val="00589C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Foliennummernplatzhalter 4"/>
          <p:cNvSpPr txBox="1">
            <a:spLocks noGrp="1"/>
          </p:cNvSpPr>
          <p:nvPr/>
        </p:nvSpPr>
        <p:spPr bwMode="auto">
          <a:xfrm>
            <a:off x="250825" y="6578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DE" sz="800">
                <a:solidFill>
                  <a:schemeClr val="bg1"/>
                </a:solidFill>
              </a:rPr>
              <a:t>SEITE </a:t>
            </a:r>
            <a:fld id="{36203728-E86E-4FEF-9738-A2A06680B777}" type="slidenum">
              <a:rPr lang="de-DE" sz="800">
                <a:solidFill>
                  <a:schemeClr val="bg1"/>
                </a:solidFill>
              </a:rPr>
              <a:pPr/>
              <a:t>18</a:t>
            </a:fld>
            <a:endParaRPr lang="de-DE" sz="800">
              <a:solidFill>
                <a:schemeClr val="bg1"/>
              </a:solidFill>
            </a:endParaRPr>
          </a:p>
        </p:txBody>
      </p:sp>
      <p:sp>
        <p:nvSpPr>
          <p:cNvPr id="276483" name="Text Box 3"/>
          <p:cNvSpPr txBox="1">
            <a:spLocks noChangeArrowheads="1"/>
          </p:cNvSpPr>
          <p:nvPr/>
        </p:nvSpPr>
        <p:spPr bwMode="auto">
          <a:xfrm>
            <a:off x="187325" y="1268413"/>
            <a:ext cx="7389813" cy="405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182563" indent="-182563" eaLnBrk="0" hangingPunct="0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2000" b="1">
                <a:solidFill>
                  <a:srgbClr val="00589C"/>
                </a:solidFill>
                <a:cs typeface="Arial" charset="0"/>
              </a:rPr>
              <a:t>Motivation</a:t>
            </a:r>
          </a:p>
          <a:p>
            <a:pPr marL="182563" indent="-182563" eaLnBrk="0" hangingPunct="0">
              <a:lnSpc>
                <a:spcPct val="90000"/>
              </a:lnSpc>
              <a:spcBef>
                <a:spcPct val="40000"/>
              </a:spcBef>
              <a:buFontTx/>
              <a:buChar char="•"/>
              <a:defRPr/>
            </a:pPr>
            <a:r>
              <a:rPr lang="en-US">
                <a:solidFill>
                  <a:srgbClr val="00589C"/>
                </a:solidFill>
                <a:cs typeface="Arial" charset="0"/>
              </a:rPr>
              <a:t>The envisioned energy transformation will require communities to adopt new measures for planning new infrastructures (high-voltage power lines, pump storage facilities, wind parks, CCS storage)</a:t>
            </a:r>
          </a:p>
          <a:p>
            <a:pPr marL="182563" indent="-182563" eaLnBrk="0" hangingPunct="0">
              <a:lnSpc>
                <a:spcPct val="90000"/>
              </a:lnSpc>
              <a:spcBef>
                <a:spcPct val="40000"/>
              </a:spcBef>
              <a:buFontTx/>
              <a:buChar char="•"/>
              <a:defRPr/>
            </a:pPr>
            <a:r>
              <a:rPr lang="en-US">
                <a:solidFill>
                  <a:srgbClr val="00589C"/>
                </a:solidFill>
                <a:cs typeface="Arial" charset="0"/>
              </a:rPr>
              <a:t>Public opposition and conflicts need to be addressed in a constructive and fair manner</a:t>
            </a:r>
          </a:p>
          <a:p>
            <a:pPr marL="182563" indent="-182563" eaLnBrk="0" hangingPunct="0">
              <a:lnSpc>
                <a:spcPct val="90000"/>
              </a:lnSpc>
              <a:spcBef>
                <a:spcPct val="40000"/>
              </a:spcBef>
              <a:buFontTx/>
              <a:buChar char="•"/>
              <a:defRPr/>
            </a:pPr>
            <a:r>
              <a:rPr lang="en-US">
                <a:solidFill>
                  <a:srgbClr val="00589C"/>
                </a:solidFill>
                <a:cs typeface="Arial" charset="0"/>
              </a:rPr>
              <a:t>New and participatory planning procedures are required as well as innovative approaches to conflict resolution </a:t>
            </a:r>
          </a:p>
          <a:p>
            <a:pPr marL="182563" indent="-182563" eaLnBrk="0" hangingPunct="0">
              <a:lnSpc>
                <a:spcPct val="90000"/>
              </a:lnSpc>
              <a:spcBef>
                <a:spcPct val="40000"/>
              </a:spcBef>
              <a:defRPr/>
            </a:pPr>
            <a:endParaRPr lang="en-US" sz="800">
              <a:solidFill>
                <a:srgbClr val="00589C"/>
              </a:solidFill>
              <a:cs typeface="Arial" charset="0"/>
            </a:endParaRPr>
          </a:p>
          <a:p>
            <a:pPr marL="182563" indent="-182563" eaLnBrk="0" hangingPunct="0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2000" b="1">
                <a:solidFill>
                  <a:srgbClr val="00589C"/>
                </a:solidFill>
                <a:cs typeface="Arial" charset="0"/>
              </a:rPr>
              <a:t>Objectives </a:t>
            </a:r>
          </a:p>
          <a:p>
            <a:pPr marL="182563" indent="-182563" eaLnBrk="0" hangingPunct="0">
              <a:lnSpc>
                <a:spcPct val="90000"/>
              </a:lnSpc>
              <a:spcBef>
                <a:spcPct val="40000"/>
              </a:spcBef>
              <a:buFontTx/>
              <a:buChar char="•"/>
              <a:defRPr/>
            </a:pPr>
            <a:r>
              <a:rPr lang="en-US">
                <a:solidFill>
                  <a:srgbClr val="00589C"/>
                </a:solidFill>
                <a:cs typeface="Arial" charset="0"/>
              </a:rPr>
              <a:t>Contributing to the theory and the practice of public participation</a:t>
            </a:r>
          </a:p>
          <a:p>
            <a:pPr marL="182563" indent="-182563" eaLnBrk="0" hangingPunct="0">
              <a:lnSpc>
                <a:spcPct val="90000"/>
              </a:lnSpc>
              <a:spcBef>
                <a:spcPct val="40000"/>
              </a:spcBef>
              <a:buFontTx/>
              <a:buChar char="•"/>
              <a:defRPr/>
            </a:pPr>
            <a:r>
              <a:rPr lang="en-US">
                <a:solidFill>
                  <a:srgbClr val="00589C"/>
                </a:solidFill>
                <a:cs typeface="Arial" charset="0"/>
              </a:rPr>
              <a:t>Exploring the potential for analytic-deliberative processes</a:t>
            </a:r>
          </a:p>
          <a:p>
            <a:pPr marL="182563" indent="-182563" eaLnBrk="0" hangingPunct="0">
              <a:lnSpc>
                <a:spcPct val="90000"/>
              </a:lnSpc>
              <a:spcBef>
                <a:spcPct val="40000"/>
              </a:spcBef>
              <a:buFontTx/>
              <a:buChar char="•"/>
              <a:defRPr/>
            </a:pPr>
            <a:r>
              <a:rPr lang="en-US">
                <a:solidFill>
                  <a:srgbClr val="00589C"/>
                </a:solidFill>
                <a:cs typeface="Arial" charset="0"/>
              </a:rPr>
              <a:t>Suggesting changes and innovations for the planning laws</a:t>
            </a:r>
            <a:endParaRPr lang="en-US" sz="800" b="1">
              <a:solidFill>
                <a:srgbClr val="00589C"/>
              </a:solidFill>
              <a:cs typeface="Arial" charset="0"/>
            </a:endParaRPr>
          </a:p>
        </p:txBody>
      </p:sp>
      <p:sp>
        <p:nvSpPr>
          <p:cNvPr id="87043" name="Titel 8"/>
          <p:cNvSpPr>
            <a:spLocks/>
          </p:cNvSpPr>
          <p:nvPr/>
        </p:nvSpPr>
        <p:spPr bwMode="auto">
          <a:xfrm>
            <a:off x="431800" y="168275"/>
            <a:ext cx="82804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400" b="1">
                <a:solidFill>
                  <a:srgbClr val="00589C"/>
                </a:solidFill>
                <a:cs typeface="Arial" charset="0"/>
              </a:rPr>
              <a:t>RF E: Planning &amp; Governance  </a:t>
            </a:r>
            <a:r>
              <a:rPr lang="de-DE" sz="2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</a:p>
        </p:txBody>
      </p:sp>
      <p:grpSp>
        <p:nvGrpSpPr>
          <p:cNvPr id="87044" name="Gruppieren 4"/>
          <p:cNvGrpSpPr>
            <a:grpSpLocks/>
          </p:cNvGrpSpPr>
          <p:nvPr/>
        </p:nvGrpSpPr>
        <p:grpSpPr bwMode="auto">
          <a:xfrm>
            <a:off x="7566025" y="412750"/>
            <a:ext cx="1565275" cy="5665788"/>
            <a:chOff x="7566409" y="291402"/>
            <a:chExt cx="1565632" cy="5245280"/>
          </a:xfrm>
        </p:grpSpPr>
        <p:sp>
          <p:nvSpPr>
            <p:cNvPr id="87045" name="Abgerundetes Rechteck 5"/>
            <p:cNvSpPr>
              <a:spLocks noChangeArrowheads="1"/>
            </p:cNvSpPr>
            <p:nvPr/>
          </p:nvSpPr>
          <p:spPr bwMode="auto">
            <a:xfrm>
              <a:off x="7566409" y="4494586"/>
              <a:ext cx="1558275" cy="104209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indent="12700">
                <a:lnSpc>
                  <a:spcPts val="2000"/>
                </a:lnSpc>
                <a:spcBef>
                  <a:spcPct val="20000"/>
                </a:spcBef>
              </a:pPr>
              <a:endParaRPr lang="de-DE" sz="2400">
                <a:solidFill>
                  <a:srgbClr val="515151"/>
                </a:solidFill>
                <a:cs typeface="Arial" charset="0"/>
              </a:endParaRPr>
            </a:p>
          </p:txBody>
        </p:sp>
        <p:sp>
          <p:nvSpPr>
            <p:cNvPr id="87046" name="Abgerundetes Rechteck 6"/>
            <p:cNvSpPr>
              <a:spLocks noChangeArrowheads="1"/>
            </p:cNvSpPr>
            <p:nvPr/>
          </p:nvSpPr>
          <p:spPr bwMode="auto">
            <a:xfrm>
              <a:off x="7571537" y="1336601"/>
              <a:ext cx="1558276" cy="104209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indent="12700">
                <a:lnSpc>
                  <a:spcPts val="2000"/>
                </a:lnSpc>
                <a:spcBef>
                  <a:spcPct val="20000"/>
                </a:spcBef>
              </a:pPr>
              <a:endParaRPr lang="de-DE" sz="2400">
                <a:solidFill>
                  <a:srgbClr val="515151"/>
                </a:solidFill>
                <a:cs typeface="Arial" charset="0"/>
              </a:endParaRPr>
            </a:p>
          </p:txBody>
        </p:sp>
        <p:sp>
          <p:nvSpPr>
            <p:cNvPr id="87047" name="Abgerundetes Rechteck 7"/>
            <p:cNvSpPr>
              <a:spLocks noChangeArrowheads="1"/>
            </p:cNvSpPr>
            <p:nvPr/>
          </p:nvSpPr>
          <p:spPr bwMode="auto">
            <a:xfrm>
              <a:off x="7573765" y="291402"/>
              <a:ext cx="1558276" cy="104209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indent="12700">
                <a:lnSpc>
                  <a:spcPts val="2000"/>
                </a:lnSpc>
                <a:spcBef>
                  <a:spcPct val="20000"/>
                </a:spcBef>
              </a:pPr>
              <a:endParaRPr lang="de-DE" sz="2400">
                <a:solidFill>
                  <a:srgbClr val="515151"/>
                </a:solidFill>
                <a:cs typeface="Arial" charset="0"/>
              </a:endParaRPr>
            </a:p>
          </p:txBody>
        </p:sp>
        <p:sp>
          <p:nvSpPr>
            <p:cNvPr id="87048" name="Abgerundetes Rechteck 8"/>
            <p:cNvSpPr>
              <a:spLocks noChangeArrowheads="1"/>
            </p:cNvSpPr>
            <p:nvPr/>
          </p:nvSpPr>
          <p:spPr bwMode="auto">
            <a:xfrm>
              <a:off x="7571582" y="2399920"/>
              <a:ext cx="1558276" cy="104209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indent="12700">
                <a:lnSpc>
                  <a:spcPts val="2000"/>
                </a:lnSpc>
                <a:spcBef>
                  <a:spcPct val="20000"/>
                </a:spcBef>
              </a:pPr>
              <a:endParaRPr lang="de-DE" sz="2400">
                <a:solidFill>
                  <a:srgbClr val="515151"/>
                </a:solidFill>
                <a:cs typeface="Arial" charset="0"/>
              </a:endParaRPr>
            </a:p>
          </p:txBody>
        </p:sp>
        <p:sp>
          <p:nvSpPr>
            <p:cNvPr id="87049" name="Abgerundetes Rechteck 6"/>
            <p:cNvSpPr>
              <a:spLocks noChangeArrowheads="1"/>
            </p:cNvSpPr>
            <p:nvPr/>
          </p:nvSpPr>
          <p:spPr bwMode="auto">
            <a:xfrm>
              <a:off x="7566769" y="3453734"/>
              <a:ext cx="1558276" cy="104209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7" cstate="print"/>
              <a:srcRect/>
              <a:stretch>
                <a:fillRect/>
              </a:stretch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indent="12700">
                <a:lnSpc>
                  <a:spcPts val="2000"/>
                </a:lnSpc>
                <a:spcBef>
                  <a:spcPct val="20000"/>
                </a:spcBef>
              </a:pPr>
              <a:endParaRPr lang="de-DE" sz="2400">
                <a:solidFill>
                  <a:srgbClr val="515151"/>
                </a:solidFill>
                <a:cs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7" descr="http://www.caliskan.at/wp-content/gallery/images-red/homepage_mi.jpg"/>
          <p:cNvPicPr>
            <a:picLocks noChangeAspect="1" noChangeArrowheads="1"/>
          </p:cNvPicPr>
          <p:nvPr/>
        </p:nvPicPr>
        <p:blipFill>
          <a:blip r:embed="rId3" cstate="print">
            <a:lum bright="80000" contrast="-40000"/>
          </a:blip>
          <a:srcRect/>
          <a:stretch>
            <a:fillRect/>
          </a:stretch>
        </p:blipFill>
        <p:spPr bwMode="auto">
          <a:xfrm>
            <a:off x="0" y="1150938"/>
            <a:ext cx="91440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0" name="Foliennummernplatzhalter 4"/>
          <p:cNvSpPr txBox="1">
            <a:spLocks noGrp="1"/>
          </p:cNvSpPr>
          <p:nvPr/>
        </p:nvSpPr>
        <p:spPr bwMode="auto">
          <a:xfrm>
            <a:off x="250825" y="6578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de-DE" sz="800">
                <a:solidFill>
                  <a:schemeClr val="bg1"/>
                </a:solidFill>
              </a:rPr>
              <a:t>SEITE </a:t>
            </a:r>
            <a:fld id="{DD5A19DE-BC7C-4814-906A-D556813306BD}" type="slidenum">
              <a:rPr lang="de-DE" sz="800">
                <a:solidFill>
                  <a:schemeClr val="bg1"/>
                </a:solidFill>
              </a:rPr>
              <a:pPr/>
              <a:t>19</a:t>
            </a:fld>
            <a:endParaRPr lang="de-DE" sz="800">
              <a:solidFill>
                <a:schemeClr val="bg1"/>
              </a:solidFill>
            </a:endParaRPr>
          </a:p>
        </p:txBody>
      </p:sp>
      <p:sp>
        <p:nvSpPr>
          <p:cNvPr id="296963" name="Text Box 3"/>
          <p:cNvSpPr txBox="1">
            <a:spLocks noChangeArrowheads="1"/>
          </p:cNvSpPr>
          <p:nvPr/>
        </p:nvSpPr>
        <p:spPr bwMode="auto">
          <a:xfrm>
            <a:off x="250825" y="1196975"/>
            <a:ext cx="86233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182563" indent="-182563">
              <a:lnSpc>
                <a:spcPct val="70000"/>
              </a:lnSpc>
              <a:spcBef>
                <a:spcPts val="2400"/>
              </a:spcBef>
              <a:defRPr/>
            </a:pPr>
            <a:r>
              <a:rPr lang="en-US" b="1" i="1">
                <a:solidFill>
                  <a:schemeClr val="tx2"/>
                </a:solidFill>
                <a:latin typeface="Calibri" pitchFamily="34" charset="0"/>
                <a:cs typeface="Arial" charset="0"/>
              </a:rPr>
              <a:t>HT.1 Sustainability Monitoring </a:t>
            </a:r>
          </a:p>
          <a:p>
            <a:pPr marL="182563" indent="-182563">
              <a:lnSpc>
                <a:spcPct val="70000"/>
              </a:lnSpc>
              <a:spcBef>
                <a:spcPts val="2400"/>
              </a:spcBef>
              <a:buFontTx/>
              <a:buChar char="•"/>
              <a:defRPr/>
            </a:pPr>
            <a:r>
              <a:rPr lang="en-US">
                <a:solidFill>
                  <a:schemeClr val="tx2"/>
                </a:solidFill>
                <a:latin typeface="Calibri" pitchFamily="34" charset="0"/>
                <a:cs typeface="Arial" charset="0"/>
              </a:rPr>
              <a:t>Developing relevant sustainability indicators</a:t>
            </a:r>
          </a:p>
          <a:p>
            <a:pPr marL="182563" indent="-182563">
              <a:lnSpc>
                <a:spcPct val="70000"/>
              </a:lnSpc>
              <a:spcBef>
                <a:spcPts val="2400"/>
              </a:spcBef>
              <a:buFontTx/>
              <a:buChar char="•"/>
              <a:defRPr/>
            </a:pPr>
            <a:r>
              <a:rPr lang="en-US">
                <a:solidFill>
                  <a:schemeClr val="tx2"/>
                </a:solidFill>
                <a:latin typeface="Calibri" pitchFamily="34" charset="0"/>
                <a:cs typeface="Arial" charset="0"/>
              </a:rPr>
              <a:t>Applying them to the strategies, policies and scenarios with the purpose of guiding and monitoring the transformation processes in Germany </a:t>
            </a:r>
          </a:p>
          <a:p>
            <a:pPr marL="182563" indent="-182563"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endParaRPr lang="en-US">
              <a:solidFill>
                <a:schemeClr val="tx2"/>
              </a:solidFill>
              <a:latin typeface="Calibri" pitchFamily="34" charset="0"/>
              <a:cs typeface="Arial" charset="0"/>
            </a:endParaRPr>
          </a:p>
          <a:p>
            <a:pPr marL="182563" indent="-182563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b="1" i="1">
                <a:solidFill>
                  <a:schemeClr val="tx2"/>
                </a:solidFill>
                <a:latin typeface="Calibri" pitchFamily="34" charset="0"/>
                <a:cs typeface="Arial" charset="0"/>
              </a:rPr>
              <a:t>HT.2 Foresight Integration</a:t>
            </a:r>
            <a:r>
              <a:rPr lang="en-US" i="1">
                <a:solidFill>
                  <a:schemeClr val="tx2"/>
                </a:solidFill>
                <a:latin typeface="Calibri" pitchFamily="34" charset="0"/>
                <a:cs typeface="Arial" charset="0"/>
              </a:rPr>
              <a:t> </a:t>
            </a:r>
          </a:p>
          <a:p>
            <a:pPr marL="182563" indent="-182563"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>
                <a:solidFill>
                  <a:schemeClr val="tx2"/>
                </a:solidFill>
                <a:latin typeface="Calibri" pitchFamily="34" charset="0"/>
                <a:cs typeface="Arial" charset="0"/>
              </a:rPr>
              <a:t>Assessing and monitoring the progress made during the course of the ongoing foresight processes </a:t>
            </a:r>
          </a:p>
          <a:p>
            <a:pPr marL="182563" indent="-182563"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>
                <a:solidFill>
                  <a:schemeClr val="tx2"/>
                </a:solidFill>
                <a:latin typeface="Calibri" pitchFamily="34" charset="0"/>
                <a:cs typeface="Arial" charset="0"/>
              </a:rPr>
              <a:t>integrating their major results  </a:t>
            </a:r>
          </a:p>
          <a:p>
            <a:pPr marL="182563" indent="-182563"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>
                <a:solidFill>
                  <a:schemeClr val="tx2"/>
                </a:solidFill>
                <a:latin typeface="Calibri" pitchFamily="34" charset="0"/>
                <a:cs typeface="Arial" charset="0"/>
              </a:rPr>
              <a:t>reflecting on the methodology used </a:t>
            </a:r>
          </a:p>
          <a:p>
            <a:pPr marL="182563" indent="-182563"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>
                <a:solidFill>
                  <a:schemeClr val="tx2"/>
                </a:solidFill>
                <a:latin typeface="Calibri" pitchFamily="34" charset="0"/>
                <a:cs typeface="Arial" charset="0"/>
              </a:rPr>
              <a:t>scrutinizing the quality criteria that were used in the construction and validation of the scenarios</a:t>
            </a:r>
          </a:p>
          <a:p>
            <a:pPr marL="182563" indent="-182563"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endParaRPr lang="en-US">
              <a:solidFill>
                <a:schemeClr val="tx2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9092" name="Titel 8"/>
          <p:cNvSpPr>
            <a:spLocks/>
          </p:cNvSpPr>
          <p:nvPr/>
        </p:nvSpPr>
        <p:spPr bwMode="auto">
          <a:xfrm>
            <a:off x="431800" y="225425"/>
            <a:ext cx="82804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400" b="1">
                <a:solidFill>
                  <a:srgbClr val="00589C"/>
                </a:solidFill>
                <a:cs typeface="Arial" charset="0"/>
              </a:rPr>
              <a:t>  </a:t>
            </a:r>
            <a:r>
              <a:rPr lang="de-DE" sz="2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</a:p>
        </p:txBody>
      </p:sp>
      <p:sp>
        <p:nvSpPr>
          <p:cNvPr id="89093" name="Rechteck 7"/>
          <p:cNvSpPr>
            <a:spLocks noChangeArrowheads="1"/>
          </p:cNvSpPr>
          <p:nvPr/>
        </p:nvSpPr>
        <p:spPr bwMode="auto">
          <a:xfrm>
            <a:off x="0" y="303213"/>
            <a:ext cx="898366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 algn="ctr" eaLnBrk="0" hangingPunct="0">
              <a:lnSpc>
                <a:spcPct val="90000"/>
              </a:lnSpc>
            </a:pPr>
            <a:r>
              <a:rPr lang="en-US" sz="2400" b="1">
                <a:solidFill>
                  <a:srgbClr val="00589C"/>
                </a:solidFill>
                <a:cs typeface="Arial" charset="0"/>
              </a:rPr>
              <a:t>Horizontal Tasks</a:t>
            </a:r>
          </a:p>
          <a:p>
            <a:pPr marL="182563" indent="-182563" algn="ctr" eaLnBrk="0" hangingPunct="0">
              <a:lnSpc>
                <a:spcPct val="90000"/>
              </a:lnSpc>
            </a:pPr>
            <a:endParaRPr lang="en-US" sz="2400" b="1">
              <a:solidFill>
                <a:srgbClr val="00589C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title" idx="4294967295"/>
          </p:nvPr>
        </p:nvSpPr>
        <p:spPr>
          <a:xfrm>
            <a:off x="1692275" y="115888"/>
            <a:ext cx="6923088" cy="922337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589C"/>
                </a:solidFill>
                <a:cs typeface="Arial" charset="0"/>
              </a:rPr>
              <a:t>Energy systems and TA</a:t>
            </a:r>
            <a:endParaRPr lang="de-DE" smtClean="0"/>
          </a:p>
        </p:txBody>
      </p:sp>
      <p:sp>
        <p:nvSpPr>
          <p:cNvPr id="14338" name="Inhaltsplatzhalter 2"/>
          <p:cNvSpPr>
            <a:spLocks noGrp="1"/>
          </p:cNvSpPr>
          <p:nvPr>
            <p:ph idx="4294967295"/>
          </p:nvPr>
        </p:nvSpPr>
        <p:spPr>
          <a:xfrm>
            <a:off x="457200" y="1052513"/>
            <a:ext cx="8229600" cy="4886325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000" smtClean="0">
                <a:solidFill>
                  <a:srgbClr val="00589C"/>
                </a:solidFill>
                <a:cs typeface="Arial" charset="0"/>
              </a:rPr>
              <a:t>Energy systems are crucial for economies growth and the quality of life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000" smtClean="0">
                <a:solidFill>
                  <a:srgbClr val="00589C"/>
                </a:solidFill>
                <a:cs typeface="Arial" charset="0"/>
              </a:rPr>
              <a:t>Different targets: energy system has to be </a:t>
            </a:r>
          </a:p>
          <a:p>
            <a:pPr lvl="1" eaLnBrk="1" hangingPunct="1"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en-GB" sz="1800" smtClean="0">
                <a:solidFill>
                  <a:srgbClr val="00589C"/>
                </a:solidFill>
                <a:cs typeface="Arial" charset="0"/>
              </a:rPr>
              <a:t>Environmental friendly</a:t>
            </a:r>
          </a:p>
          <a:p>
            <a:pPr lvl="1" eaLnBrk="1" hangingPunct="1"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en-GB" sz="1800" smtClean="0">
                <a:solidFill>
                  <a:srgbClr val="00589C"/>
                </a:solidFill>
                <a:cs typeface="Arial" charset="0"/>
              </a:rPr>
              <a:t>Reliable </a:t>
            </a:r>
          </a:p>
          <a:p>
            <a:pPr lvl="1" eaLnBrk="1" hangingPunct="1"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en-GB" sz="1800" smtClean="0">
                <a:solidFill>
                  <a:srgbClr val="00589C"/>
                </a:solidFill>
                <a:cs typeface="Arial" charset="0"/>
              </a:rPr>
              <a:t>Affordable (economical efficient)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000" smtClean="0">
                <a:solidFill>
                  <a:srgbClr val="00589C"/>
                </a:solidFill>
                <a:cs typeface="Arial" charset="0"/>
              </a:rPr>
              <a:t>Generation, distribution and consumption of energy has various intended  unintended effects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000" smtClean="0">
                <a:solidFill>
                  <a:srgbClr val="00589C"/>
                </a:solidFill>
                <a:cs typeface="Arial" charset="0"/>
              </a:rPr>
              <a:t>Uncertainty &gt; are high shares in renewable energy possible? 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000" smtClean="0">
                <a:solidFill>
                  <a:srgbClr val="00589C"/>
                </a:solidFill>
                <a:cs typeface="Arial" charset="0"/>
              </a:rPr>
              <a:t>Different views in society on how the energy system should look like and on how this should be achieved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000" smtClean="0">
                <a:solidFill>
                  <a:srgbClr val="00589C"/>
                </a:solidFill>
                <a:cs typeface="Arial" charset="0"/>
              </a:rPr>
              <a:t>Complexity + Ambiguity &gt; Knowledge of different sources is needed to anticipate and assess developments in energy systems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000" smtClean="0">
                <a:solidFill>
                  <a:srgbClr val="00589C"/>
                </a:solidFill>
                <a:cs typeface="Arial" charset="0"/>
              </a:rPr>
              <a:t>General problem of integrating interdisciplinary knowledge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000" smtClean="0">
                <a:solidFill>
                  <a:srgbClr val="00589C"/>
                </a:solidFill>
                <a:cs typeface="Arial" charset="0"/>
              </a:rPr>
              <a:t>General problem of integrating different societal views and perspectives 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sz="2000" smtClean="0">
                <a:solidFill>
                  <a:srgbClr val="00589C"/>
                </a:solidFill>
                <a:cs typeface="Arial" charset="0"/>
              </a:rPr>
              <a:t>&gt; TA offers an integrative perspective in a evidence-based manner</a:t>
            </a:r>
            <a:endParaRPr lang="de-DE" sz="2000" smtClean="0">
              <a:solidFill>
                <a:srgbClr val="00589C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589C"/>
                </a:solidFill>
                <a:cs typeface="Arial" charset="0"/>
              </a:rPr>
              <a:t>Conclusive remarks </a:t>
            </a:r>
            <a:endParaRPr lang="de-DE" smtClean="0"/>
          </a:p>
        </p:txBody>
      </p:sp>
      <p:sp>
        <p:nvSpPr>
          <p:cNvPr id="91138" name="Inhaltsplatzhalt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060825"/>
          </a:xfrm>
        </p:spPr>
        <p:txBody>
          <a:bodyPr/>
          <a:lstStyle/>
          <a:p>
            <a:pPr marL="609600" indent="-609600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en-GB" sz="2400" smtClean="0">
              <a:solidFill>
                <a:srgbClr val="00589C"/>
              </a:solidFill>
              <a:cs typeface="Arial" charset="0"/>
            </a:endParaRPr>
          </a:p>
          <a:p>
            <a:pPr marL="609600" indent="-609600"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400" smtClean="0">
                <a:solidFill>
                  <a:srgbClr val="00589C"/>
                </a:solidFill>
                <a:cs typeface="Arial" charset="0"/>
              </a:rPr>
              <a:t>Energy transition is characterised by a high degree in complexity </a:t>
            </a:r>
          </a:p>
          <a:p>
            <a:pPr marL="609600" indent="-609600"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400" smtClean="0">
                <a:solidFill>
                  <a:srgbClr val="00589C"/>
                </a:solidFill>
                <a:cs typeface="Arial" charset="0"/>
              </a:rPr>
              <a:t>This is reflected in the Alliance ENERGY-TRANS</a:t>
            </a:r>
          </a:p>
          <a:p>
            <a:pPr marL="609600" indent="-609600"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400" smtClean="0">
                <a:solidFill>
                  <a:srgbClr val="00589C"/>
                </a:solidFill>
                <a:cs typeface="Arial" charset="0"/>
              </a:rPr>
              <a:t>Interdisciplinary research needed to guide a transition   </a:t>
            </a:r>
          </a:p>
          <a:p>
            <a:pPr marL="609600" indent="-609600"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400" smtClean="0">
                <a:solidFill>
                  <a:srgbClr val="00589C"/>
                </a:solidFill>
                <a:cs typeface="Arial" charset="0"/>
              </a:rPr>
              <a:t>Interdisciplinary needs learning and experience  </a:t>
            </a:r>
          </a:p>
          <a:p>
            <a:pPr marL="609600" indent="-609600"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400" smtClean="0">
                <a:solidFill>
                  <a:srgbClr val="00589C"/>
                </a:solidFill>
                <a:cs typeface="Arial" charset="0"/>
              </a:rPr>
              <a:t>Uncertainties need to be made explicit</a:t>
            </a:r>
          </a:p>
          <a:p>
            <a:pPr marL="609600" indent="-609600"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400" smtClean="0">
                <a:solidFill>
                  <a:srgbClr val="00589C"/>
                </a:solidFill>
                <a:cs typeface="Arial" charset="0"/>
              </a:rPr>
              <a:t>TA provides tools and methods for such tasks</a:t>
            </a:r>
          </a:p>
          <a:p>
            <a:pPr marL="609600" indent="-609600"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400" smtClean="0">
                <a:solidFill>
                  <a:srgbClr val="00589C"/>
                </a:solidFill>
                <a:cs typeface="Arial" charset="0"/>
              </a:rPr>
              <a:t>TA aims at producing “knowledge for action” - for more robust and societal accepted decisions </a:t>
            </a:r>
          </a:p>
          <a:p>
            <a:pPr marL="609600" indent="-609600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sz="2400" smtClean="0">
                <a:solidFill>
                  <a:srgbClr val="00589C"/>
                </a:solidFill>
                <a:cs typeface="Arial" charset="0"/>
              </a:rPr>
              <a:t> </a:t>
            </a:r>
          </a:p>
          <a:p>
            <a:pPr marL="609600" indent="-609600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en-GB" sz="2400" smtClean="0">
              <a:solidFill>
                <a:srgbClr val="00589C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Inhaltsplatzhalter 2"/>
          <p:cNvSpPr>
            <a:spLocks noGrp="1"/>
          </p:cNvSpPr>
          <p:nvPr>
            <p:ph idx="4294967295"/>
          </p:nvPr>
        </p:nvSpPr>
        <p:spPr>
          <a:xfrm>
            <a:off x="2476500" y="2319338"/>
            <a:ext cx="4759325" cy="533400"/>
          </a:xfrm>
        </p:spPr>
        <p:txBody>
          <a:bodyPr lIns="0" tIns="0" rIns="0" bIns="0"/>
          <a:lstStyle/>
          <a:p>
            <a:pPr marL="314325" indent="-314325">
              <a:buFont typeface="Arial" charset="0"/>
              <a:buNone/>
            </a:pPr>
            <a:r>
              <a:rPr lang="en-GB" sz="2400" smtClean="0"/>
              <a:t>Thank you for your attention!</a:t>
            </a:r>
            <a:r>
              <a:rPr lang="de-DE" sz="2800" smtClean="0"/>
              <a:t> </a:t>
            </a:r>
          </a:p>
        </p:txBody>
      </p:sp>
      <p:pic>
        <p:nvPicPr>
          <p:cNvPr id="9216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3500438"/>
            <a:ext cx="8928100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00589C"/>
                </a:solidFill>
                <a:cs typeface="Arial" charset="0"/>
              </a:rPr>
              <a:t>Motivations for the German energy transition </a:t>
            </a:r>
            <a:endParaRPr lang="de-DE" sz="4000" smtClean="0"/>
          </a:p>
        </p:txBody>
      </p:sp>
      <p:sp>
        <p:nvSpPr>
          <p:cNvPr id="15362" name="Inhaltsplatzhalter 2"/>
          <p:cNvSpPr>
            <a:spLocks noGrp="1"/>
          </p:cNvSpPr>
          <p:nvPr>
            <p:ph idx="4294967295"/>
          </p:nvPr>
        </p:nvSpPr>
        <p:spPr>
          <a:xfrm>
            <a:off x="457200" y="1412875"/>
            <a:ext cx="8507413" cy="4637088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700" smtClean="0">
                <a:solidFill>
                  <a:srgbClr val="00589C"/>
                </a:solidFill>
                <a:cs typeface="Arial" charset="0"/>
              </a:rPr>
              <a:t>Climate Change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700" smtClean="0">
                <a:solidFill>
                  <a:srgbClr val="00589C"/>
                </a:solidFill>
                <a:cs typeface="Arial" charset="0"/>
              </a:rPr>
              <a:t>Nuclear phase-out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700" smtClean="0">
                <a:solidFill>
                  <a:srgbClr val="00589C"/>
                </a:solidFill>
                <a:cs typeface="Arial" charset="0"/>
              </a:rPr>
              <a:t>Energy security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700" smtClean="0">
                <a:solidFill>
                  <a:srgbClr val="00589C"/>
                </a:solidFill>
                <a:cs typeface="Arial" charset="0"/>
              </a:rPr>
              <a:t>Competitive advantages (lead markets)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endParaRPr lang="en-GB" sz="1000" smtClean="0">
              <a:solidFill>
                <a:srgbClr val="00589C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de-DE" sz="2700" smtClean="0"/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3429000"/>
            <a:ext cx="3887787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 idx="4294967295"/>
          </p:nvPr>
        </p:nvSpPr>
        <p:spPr>
          <a:xfrm>
            <a:off x="1763713" y="44450"/>
            <a:ext cx="6923087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589C"/>
                </a:solidFill>
                <a:cs typeface="Arial" charset="0"/>
              </a:rPr>
              <a:t>The German Energy Concept</a:t>
            </a:r>
            <a:endParaRPr lang="de-DE" sz="3600" smtClean="0"/>
          </a:p>
        </p:txBody>
      </p:sp>
      <p:sp>
        <p:nvSpPr>
          <p:cNvPr id="16386" name="Inhaltsplatzhalter 2"/>
          <p:cNvSpPr>
            <a:spLocks noGrp="1"/>
          </p:cNvSpPr>
          <p:nvPr>
            <p:ph idx="4294967295"/>
          </p:nvPr>
        </p:nvSpPr>
        <p:spPr>
          <a:xfrm>
            <a:off x="323850" y="1557338"/>
            <a:ext cx="5327650" cy="4637087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000" smtClean="0">
                <a:solidFill>
                  <a:srgbClr val="00589C"/>
                </a:solidFill>
                <a:cs typeface="Arial" charset="0"/>
              </a:rPr>
              <a:t>Long-term perspective –time horizon 2050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000" smtClean="0">
                <a:solidFill>
                  <a:srgbClr val="00589C"/>
                </a:solidFill>
                <a:cs typeface="Arial" charset="0"/>
              </a:rPr>
              <a:t>High Shares in renewable energy envisioned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000" smtClean="0">
                <a:solidFill>
                  <a:srgbClr val="00589C"/>
                </a:solidFill>
                <a:cs typeface="Arial" charset="0"/>
              </a:rPr>
              <a:t>Renewables in power generation </a:t>
            </a:r>
          </a:p>
          <a:p>
            <a:pPr lvl="1" eaLnBrk="1" hangingPunct="1"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en-GB" sz="1800" smtClean="0">
                <a:solidFill>
                  <a:srgbClr val="00589C"/>
                </a:solidFill>
                <a:cs typeface="Arial" charset="0"/>
              </a:rPr>
              <a:t>Nowadays 20%</a:t>
            </a:r>
          </a:p>
          <a:p>
            <a:pPr lvl="1" eaLnBrk="1" hangingPunct="1"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en-GB" sz="1800" smtClean="0">
                <a:solidFill>
                  <a:srgbClr val="00589C"/>
                </a:solidFill>
                <a:cs typeface="Arial" charset="0"/>
              </a:rPr>
              <a:t>Target 2020: 35%</a:t>
            </a:r>
          </a:p>
          <a:p>
            <a:pPr lvl="1" eaLnBrk="1" hangingPunct="1"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en-GB" sz="1800" smtClean="0">
                <a:solidFill>
                  <a:srgbClr val="00589C"/>
                </a:solidFill>
                <a:cs typeface="Arial" charset="0"/>
              </a:rPr>
              <a:t>Target 2050: 80%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000" smtClean="0">
                <a:solidFill>
                  <a:srgbClr val="00589C"/>
                </a:solidFill>
                <a:cs typeface="Arial" charset="0"/>
              </a:rPr>
              <a:t>Primary energy consumption:  should be reduced  (ref 2008)</a:t>
            </a:r>
          </a:p>
          <a:p>
            <a:pPr lvl="1" eaLnBrk="1" hangingPunct="1"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en-GB" sz="2000" smtClean="0">
                <a:solidFill>
                  <a:srgbClr val="00589C"/>
                </a:solidFill>
                <a:cs typeface="Arial" charset="0"/>
              </a:rPr>
              <a:t>by 20% in 2020</a:t>
            </a:r>
          </a:p>
          <a:p>
            <a:pPr lvl="1" eaLnBrk="1" hangingPunct="1">
              <a:lnSpc>
                <a:spcPct val="70000"/>
              </a:lnSpc>
              <a:spcBef>
                <a:spcPct val="50000"/>
              </a:spcBef>
              <a:buFontTx/>
              <a:buChar char="-"/>
            </a:pPr>
            <a:r>
              <a:rPr lang="en-GB" sz="2000" smtClean="0">
                <a:solidFill>
                  <a:srgbClr val="00589C"/>
                </a:solidFill>
                <a:cs typeface="Arial" charset="0"/>
              </a:rPr>
              <a:t>By 50% in 2050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000" smtClean="0">
                <a:solidFill>
                  <a:srgbClr val="00589C"/>
                </a:solidFill>
                <a:cs typeface="Arial" charset="0"/>
              </a:rPr>
              <a:t>Since Fukushima: nuclear phase-out until 2022 </a:t>
            </a:r>
            <a:endParaRPr lang="de-DE" sz="2000" smtClean="0"/>
          </a:p>
        </p:txBody>
      </p:sp>
      <p:pic>
        <p:nvPicPr>
          <p:cNvPr id="1638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7388" y="1565275"/>
            <a:ext cx="3268662" cy="4743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Titel 1"/>
          <p:cNvSpPr>
            <a:spLocks noGrp="1"/>
          </p:cNvSpPr>
          <p:nvPr>
            <p:ph type="title" idx="4294967295"/>
          </p:nvPr>
        </p:nvSpPr>
        <p:spPr>
          <a:xfrm>
            <a:off x="1547813" y="-171450"/>
            <a:ext cx="6769100" cy="935038"/>
          </a:xfrm>
        </p:spPr>
        <p:txBody>
          <a:bodyPr lIns="0" tIns="0" rIns="0" bIns="0" anchor="b"/>
          <a:lstStyle/>
          <a:p>
            <a:r>
              <a:rPr lang="en-GB" sz="2400" b="1" smtClean="0">
                <a:solidFill>
                  <a:schemeClr val="tx2"/>
                </a:solidFill>
              </a:rPr>
              <a:t>Energy efficiency and energy consumption until 2010</a:t>
            </a:r>
            <a:r>
              <a:rPr lang="en-GB" sz="2400" smtClean="0"/>
              <a:t> </a:t>
            </a:r>
          </a:p>
        </p:txBody>
      </p:sp>
      <p:pic>
        <p:nvPicPr>
          <p:cNvPr id="6759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357313"/>
            <a:ext cx="703262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1608138" y="1949450"/>
          <a:ext cx="5953125" cy="4000500"/>
        </p:xfrm>
        <a:graphic>
          <a:graphicData uri="http://schemas.openxmlformats.org/presentationml/2006/ole">
            <p:oleObj spid="_x0000_s67588" name="Diagramm" r:id="rId4" imgW="5953125" imgH="40005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el 1"/>
          <p:cNvSpPr>
            <a:spLocks noGrp="1"/>
          </p:cNvSpPr>
          <p:nvPr>
            <p:ph type="title" idx="4294967295"/>
          </p:nvPr>
        </p:nvSpPr>
        <p:spPr>
          <a:xfrm>
            <a:off x="1763713" y="188913"/>
            <a:ext cx="6769100" cy="561975"/>
          </a:xfrm>
        </p:spPr>
        <p:txBody>
          <a:bodyPr lIns="0" tIns="0" rIns="0" bIns="0" anchor="b"/>
          <a:lstStyle/>
          <a:p>
            <a:r>
              <a:rPr lang="en-GB" sz="3200" b="1" smtClean="0">
                <a:solidFill>
                  <a:schemeClr val="tx2"/>
                </a:solidFill>
              </a:rPr>
              <a:t>Scenario for power generation in 2050</a:t>
            </a:r>
          </a:p>
        </p:txBody>
      </p:sp>
      <p:pic>
        <p:nvPicPr>
          <p:cNvPr id="686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163" y="1106488"/>
            <a:ext cx="6796087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1258888" y="5661025"/>
            <a:ext cx="43926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>
                <a:latin typeface="Calibri" pitchFamily="34" charset="0"/>
              </a:rPr>
              <a:t>Source: DLR Leitstudie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Inhaltsplatzhalter 2"/>
          <p:cNvSpPr>
            <a:spLocks noGrp="1"/>
          </p:cNvSpPr>
          <p:nvPr>
            <p:ph idx="4294967295"/>
          </p:nvPr>
        </p:nvSpPr>
        <p:spPr>
          <a:xfrm>
            <a:off x="395288" y="5011738"/>
            <a:ext cx="8424862" cy="1296987"/>
          </a:xfrm>
        </p:spPr>
        <p:txBody>
          <a:bodyPr lIns="0" tIns="0" rIns="0" bIns="0"/>
          <a:lstStyle/>
          <a:p>
            <a:pPr marL="314325" indent="-314325"/>
            <a:r>
              <a:rPr lang="en-GB" sz="1800" smtClean="0">
                <a:solidFill>
                  <a:schemeClr val="tx2"/>
                </a:solidFill>
              </a:rPr>
              <a:t>TNS Emnid in Nov. 2011: 91 % of the Germans welcome the nuclear phase-out </a:t>
            </a:r>
          </a:p>
          <a:p>
            <a:pPr marL="314325" indent="-314325"/>
            <a:r>
              <a:rPr lang="en-GB" sz="1800" smtClean="0">
                <a:solidFill>
                  <a:schemeClr val="tx2"/>
                </a:solidFill>
              </a:rPr>
              <a:t>78 % expect energy prices to rise as a consequence of the energy transition  </a:t>
            </a:r>
          </a:p>
          <a:p>
            <a:pPr marL="314325" indent="-314325"/>
            <a:r>
              <a:rPr lang="en-GB" sz="1800" smtClean="0">
                <a:solidFill>
                  <a:schemeClr val="tx2"/>
                </a:solidFill>
              </a:rPr>
              <a:t>BMBF „Citizens dialogue” on future technologies: citizens emphasise that energy prices should remain affordable and socially acceptable</a:t>
            </a:r>
            <a:r>
              <a:rPr lang="de-DE" sz="1800" smtClean="0">
                <a:solidFill>
                  <a:schemeClr val="accent1"/>
                </a:solidFill>
              </a:rPr>
              <a:t> </a:t>
            </a:r>
            <a:endParaRPr lang="en-GB" sz="1800" smtClean="0">
              <a:solidFill>
                <a:schemeClr val="accent1"/>
              </a:solidFill>
            </a:endParaRPr>
          </a:p>
        </p:txBody>
      </p:sp>
      <p:pic>
        <p:nvPicPr>
          <p:cNvPr id="696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925" y="1127125"/>
            <a:ext cx="4211638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7" descr="Foto: Sören Marot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1713" y="1196975"/>
            <a:ext cx="408146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itel 1"/>
          <p:cNvSpPr>
            <a:spLocks/>
          </p:cNvSpPr>
          <p:nvPr/>
        </p:nvSpPr>
        <p:spPr bwMode="auto">
          <a:xfrm>
            <a:off x="1476375" y="260350"/>
            <a:ext cx="7416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3600" b="1">
                <a:solidFill>
                  <a:srgbClr val="00589C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3200" b="1">
                <a:solidFill>
                  <a:srgbClr val="00589C"/>
                </a:solidFill>
                <a:latin typeface="Calibri" pitchFamily="34" charset="0"/>
                <a:cs typeface="Arial" charset="0"/>
              </a:rPr>
              <a:t>Public acceptance of the energy transition</a:t>
            </a:r>
            <a:r>
              <a:rPr lang="en-US" sz="3600" b="1">
                <a:solidFill>
                  <a:srgbClr val="00589C"/>
                </a:solidFill>
                <a:latin typeface="Calibri" pitchFamily="34" charset="0"/>
                <a:cs typeface="Arial" charset="0"/>
              </a:rPr>
              <a:t> </a:t>
            </a:r>
            <a:endParaRPr lang="de-DE" sz="3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00589C"/>
                </a:solidFill>
                <a:cs typeface="Arial" charset="0"/>
              </a:rPr>
              <a:t>Energy transition means more than new technologies </a:t>
            </a:r>
            <a:endParaRPr lang="de-DE" sz="4000" smtClean="0"/>
          </a:p>
        </p:txBody>
      </p:sp>
      <p:sp>
        <p:nvSpPr>
          <p:cNvPr id="70658" name="Inhaltsplatzhalter 2"/>
          <p:cNvSpPr>
            <a:spLocks noGrp="1"/>
          </p:cNvSpPr>
          <p:nvPr>
            <p:ph idx="4294967295"/>
          </p:nvPr>
        </p:nvSpPr>
        <p:spPr>
          <a:xfrm>
            <a:off x="457200" y="1773238"/>
            <a:ext cx="8229600" cy="4021137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sz="2000" smtClean="0">
                <a:solidFill>
                  <a:srgbClr val="00589C"/>
                </a:solidFill>
                <a:cs typeface="Arial" charset="0"/>
              </a:rPr>
              <a:t>Building new infrastructures is needed but has societal, economical and environmental implications and requirements: 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000" smtClean="0">
                <a:solidFill>
                  <a:srgbClr val="00589C"/>
                </a:solidFill>
                <a:cs typeface="Arial" charset="0"/>
              </a:rPr>
              <a:t>The construction of new power lines (approx 3,600km), wind turbines, storage facilities etc. might lead to protest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000" smtClean="0">
                <a:solidFill>
                  <a:srgbClr val="00589C"/>
                </a:solidFill>
                <a:cs typeface="Arial" charset="0"/>
              </a:rPr>
              <a:t>Users might have to pay higher energy prices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000" smtClean="0">
                <a:solidFill>
                  <a:srgbClr val="00589C"/>
                </a:solidFill>
                <a:cs typeface="Arial" charset="0"/>
              </a:rPr>
              <a:t>Concept of demand-side management: balancing fluctuating supply by shifting loads in households (washing when the wind blows)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000" smtClean="0">
                <a:solidFill>
                  <a:srgbClr val="00589C"/>
                </a:solidFill>
                <a:cs typeface="Arial" charset="0"/>
              </a:rPr>
              <a:t>New business models: capacity markets or virtual power plants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2000" smtClean="0">
                <a:solidFill>
                  <a:srgbClr val="00589C"/>
                </a:solidFill>
                <a:cs typeface="Arial" charset="0"/>
              </a:rPr>
              <a:t>New actors: Start-ups, re-municipalisation; consumers become producers (“prosumers”) etc.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sz="2000" smtClean="0">
                <a:solidFill>
                  <a:srgbClr val="00589C"/>
                </a:solidFill>
                <a:cs typeface="Arial" charset="0"/>
              </a:rPr>
              <a:t>&gt; “Interfaces” between technology-infrastructure system and society need to be transformed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GB" sz="2000" smtClean="0">
              <a:solidFill>
                <a:srgbClr val="00589C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3200" b="1" smtClean="0">
                <a:solidFill>
                  <a:srgbClr val="00589C"/>
                </a:solidFill>
                <a:cs typeface="Arial" charset="0"/>
              </a:rPr>
              <a:t>Interdisciplinary Knowledge for analysing a socio-technical system</a:t>
            </a:r>
            <a:r>
              <a:rPr lang="en-US" sz="4000" b="1" smtClean="0">
                <a:solidFill>
                  <a:srgbClr val="00589C"/>
                </a:solidFill>
                <a:cs typeface="Arial" charset="0"/>
              </a:rPr>
              <a:t> </a:t>
            </a:r>
            <a:endParaRPr lang="de-DE" sz="4000" smtClean="0"/>
          </a:p>
        </p:txBody>
      </p:sp>
      <p:sp>
        <p:nvSpPr>
          <p:cNvPr id="71682" name="Inhaltsplatzhalt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endParaRPr lang="en-GB" sz="2000" smtClean="0">
              <a:solidFill>
                <a:srgbClr val="00589C"/>
              </a:solidFill>
              <a:cs typeface="Arial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000" smtClean="0">
                <a:solidFill>
                  <a:srgbClr val="00589C"/>
                </a:solidFill>
                <a:cs typeface="Arial" charset="0"/>
              </a:rPr>
              <a:t>Research on innovations and transitions assumes a co-evolution of technical and non-technical factors in socio-technical systems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000" smtClean="0">
                <a:solidFill>
                  <a:srgbClr val="00589C"/>
                </a:solidFill>
                <a:cs typeface="Arial" charset="0"/>
              </a:rPr>
              <a:t>Energy system is getting increasingly complex with blurred boundaries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000" smtClean="0">
                <a:solidFill>
                  <a:srgbClr val="00589C"/>
                </a:solidFill>
                <a:cs typeface="Arial" charset="0"/>
              </a:rPr>
              <a:t>ICT technologies, transport system, user behaviour gain importance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000" smtClean="0">
                <a:solidFill>
                  <a:srgbClr val="00589C"/>
                </a:solidFill>
                <a:cs typeface="Arial" charset="0"/>
              </a:rPr>
              <a:t>Societal acceptance is needed &gt; the energy transition needs society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000" smtClean="0">
                <a:solidFill>
                  <a:srgbClr val="00589C"/>
                </a:solidFill>
                <a:cs typeface="Arial" charset="0"/>
              </a:rPr>
              <a:t>“Old” perspective on the energy system is technology dominated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2000" smtClean="0">
                <a:solidFill>
                  <a:srgbClr val="00589C"/>
                </a:solidFill>
                <a:cs typeface="Arial" charset="0"/>
              </a:rPr>
              <a:t>“New” perspective: infrastructures are socio-technical systems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sz="2000" smtClean="0">
                <a:solidFill>
                  <a:srgbClr val="00589C"/>
                </a:solidFill>
                <a:cs typeface="Arial" charset="0"/>
              </a:rPr>
              <a:t>&gt; Technologies are a necessary but not a sufficient requirement for the energy transition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GB" sz="2000" smtClean="0">
                <a:solidFill>
                  <a:srgbClr val="00589C"/>
                </a:solidFill>
                <a:cs typeface="Arial" charset="0"/>
              </a:rPr>
              <a:t>&gt; Not only technical knowledge but also social science and others are needed</a:t>
            </a:r>
            <a:endParaRPr lang="de-DE" sz="2000" smtClean="0">
              <a:solidFill>
                <a:srgbClr val="00589C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1300</Words>
  <Application>Microsoft Office PowerPoint</Application>
  <PresentationFormat>Presentación en pantalla (4:3)</PresentationFormat>
  <Paragraphs>162</Paragraphs>
  <Slides>21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3" baseType="lpstr">
      <vt:lpstr>Larissa</vt:lpstr>
      <vt:lpstr>Diagramm</vt:lpstr>
      <vt:lpstr>Diapositiva 1</vt:lpstr>
      <vt:lpstr>Energy systems and TA</vt:lpstr>
      <vt:lpstr>Motivations for the German energy transition </vt:lpstr>
      <vt:lpstr>The German Energy Concept</vt:lpstr>
      <vt:lpstr>Energy efficiency and energy consumption until 2010 </vt:lpstr>
      <vt:lpstr>Scenario for power generation in 2050</vt:lpstr>
      <vt:lpstr>Diapositiva 7</vt:lpstr>
      <vt:lpstr>Energy transition means more than new technologies </vt:lpstr>
      <vt:lpstr>Interdisciplinary Knowledge for analysing a socio-technical system </vt:lpstr>
      <vt:lpstr>The alliance at a glance  </vt:lpstr>
      <vt:lpstr>Overall objectives of the alliance  </vt:lpstr>
      <vt:lpstr>The approach 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Conclusive remarks </vt:lpstr>
      <vt:lpstr>Diapositiva 21</vt:lpstr>
    </vt:vector>
  </TitlesOfParts>
  <Company>Forschungszentrum Karlsruhe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Ehls</dc:creator>
  <cp:lastModifiedBy>Belen Lopez</cp:lastModifiedBy>
  <cp:revision>44</cp:revision>
  <dcterms:created xsi:type="dcterms:W3CDTF">2012-03-16T08:24:26Z</dcterms:created>
  <dcterms:modified xsi:type="dcterms:W3CDTF">2012-06-25T09:42:51Z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0x01010048290051F880514CA4848B80FE132864</vt:lpwstr>
  </property>
</Properties>
</file>