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6" r:id="rId20"/>
    <p:sldId id="287" r:id="rId2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D'Anna-Huber" initials="cd" lastIdx="2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6-06T14:02:01.646" idx="1">
    <p:pos x="3041" y="918"/>
    <p:text>Majuscule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6-06T14:08:35.716" idx="5">
    <p:pos x="5124" y="3181"/>
    <p:text>expert interviews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6-06T14:19:48.377" idx="12">
    <p:pos x="4929" y="2190"/>
    <p:text>from half a day to a full day.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dpac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09800" y="1412875"/>
            <a:ext cx="6248400" cy="1008013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209799" y="2574826"/>
            <a:ext cx="6264275" cy="1162050"/>
          </a:xfrm>
        </p:spPr>
        <p:txBody>
          <a:bodyPr anchor="b"/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844823"/>
            <a:ext cx="4038600" cy="39604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44825"/>
            <a:ext cx="4038600" cy="39604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iste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4071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0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622300" indent="-2635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+mn-lt"/>
        </a:defRPr>
      </a:lvl2pPr>
      <a:lvl3pPr marL="808038" indent="-1825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</a:defRPr>
      </a:lvl3pPr>
      <a:lvl4pPr marL="1074738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</a:defRPr>
      </a:lvl4pPr>
      <a:lvl5pPr marL="134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ctrTitle"/>
          </p:nvPr>
        </p:nvSpPr>
        <p:spPr>
          <a:xfrm>
            <a:off x="2209800" y="1412875"/>
            <a:ext cx="6754688" cy="1008063"/>
          </a:xfrm>
        </p:spPr>
        <p:txBody>
          <a:bodyPr/>
          <a:lstStyle/>
          <a:p>
            <a:r>
              <a:rPr lang="en-US" b="1" dirty="0"/>
              <a:t>The Method </a:t>
            </a:r>
            <a:r>
              <a:rPr lang="en-US" b="1" dirty="0" smtClean="0"/>
              <a:t>Toolbox </a:t>
            </a:r>
            <a:r>
              <a:rPr lang="en-US" b="1" dirty="0"/>
              <a:t>for Technology Assessment: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/>
              <a:t>Science to Dialogue</a:t>
            </a:r>
            <a:br>
              <a:rPr lang="en-US" b="1" dirty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Undertittel 2"/>
          <p:cNvSpPr>
            <a:spLocks noGrp="1"/>
          </p:cNvSpPr>
          <p:nvPr>
            <p:ph type="subTitle" idx="1"/>
          </p:nvPr>
        </p:nvSpPr>
        <p:spPr>
          <a:xfrm>
            <a:off x="2195736" y="2996952"/>
            <a:ext cx="6264275" cy="2366244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1800" dirty="0" smtClean="0"/>
              <a:t>Dr. Danielle Bütschi</a:t>
            </a:r>
          </a:p>
          <a:p>
            <a:pPr eaLnBrk="1" hangingPunct="1">
              <a:spcBef>
                <a:spcPct val="50000"/>
              </a:spcBef>
            </a:pPr>
            <a:r>
              <a:rPr lang="nb-NO" sz="1800" dirty="0" smtClean="0"/>
              <a:t>Swiss Center for Technology Assessment (TA-SWISS)</a:t>
            </a:r>
          </a:p>
          <a:p>
            <a:pPr eaLnBrk="1" hangingPunct="1">
              <a:spcBef>
                <a:spcPct val="50000"/>
              </a:spcBef>
            </a:pPr>
            <a:endParaRPr lang="nb-NO" sz="1800" dirty="0"/>
          </a:p>
          <a:p>
            <a:pPr eaLnBrk="1" hangingPunct="1">
              <a:spcBef>
                <a:spcPct val="50000"/>
              </a:spcBef>
            </a:pPr>
            <a:r>
              <a:rPr lang="nb-NO" sz="1800" dirty="0" smtClean="0"/>
              <a:t>PACITA 1st Summer School, Liège</a:t>
            </a:r>
          </a:p>
          <a:p>
            <a:pPr eaLnBrk="1" hangingPunct="1">
              <a:spcBef>
                <a:spcPct val="50000"/>
              </a:spcBef>
            </a:pPr>
            <a:r>
              <a:rPr lang="nb-NO" sz="1800" dirty="0" smtClean="0"/>
              <a:t>27 June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20055"/>
          </a:xfrm>
        </p:spPr>
        <p:txBody>
          <a:bodyPr/>
          <a:lstStyle/>
          <a:p>
            <a:r>
              <a:rPr lang="en-US" b="1" dirty="0" smtClean="0"/>
              <a:t>Interactive methods - Consensus </a:t>
            </a:r>
            <a:r>
              <a:rPr lang="en-US" b="1" dirty="0"/>
              <a:t>conference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40713" cy="468051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During a consensus conference, a group of 30 citizens assess a </a:t>
            </a:r>
            <a:r>
              <a:rPr lang="en-US" dirty="0">
                <a:solidFill>
                  <a:schemeClr val="tx1"/>
                </a:solidFill>
              </a:rPr>
              <a:t>technology-related issue </a:t>
            </a:r>
            <a:r>
              <a:rPr lang="en-US" dirty="0" smtClean="0">
                <a:solidFill>
                  <a:schemeClr val="tx1"/>
                </a:solidFill>
              </a:rPr>
              <a:t>that is socially </a:t>
            </a:r>
            <a:r>
              <a:rPr lang="en-US" dirty="0">
                <a:solidFill>
                  <a:schemeClr val="tx1"/>
                </a:solidFill>
              </a:rPr>
              <a:t>controversial 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purpose is to broaden the debate on a technology related issue and include the viewpoints of non-experts in order to inform </a:t>
            </a:r>
            <a:r>
              <a:rPr lang="en-US" dirty="0" smtClean="0">
                <a:solidFill>
                  <a:schemeClr val="tx1"/>
                </a:solidFill>
              </a:rPr>
              <a:t>policy-makers.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Laypeople </a:t>
            </a:r>
            <a:r>
              <a:rPr lang="en-US" dirty="0">
                <a:solidFill>
                  <a:schemeClr val="tx1"/>
                </a:solidFill>
              </a:rPr>
              <a:t>put their questions and concerns to a panel of experts, assess the experts’ answers and then negotiate among themselves a consensus statement including their expectations, concerns and recommendation . </a:t>
            </a:r>
          </a:p>
          <a:p>
            <a:r>
              <a:rPr lang="en-US" dirty="0">
                <a:solidFill>
                  <a:schemeClr val="tx1"/>
                </a:solidFill>
              </a:rPr>
              <a:t>The output is a report written by the citizens. It is directed at parliamentarians, policy makers and the general public</a:t>
            </a:r>
          </a:p>
          <a:p>
            <a:r>
              <a:rPr lang="en-US" i="1" dirty="0">
                <a:solidFill>
                  <a:schemeClr val="tx1"/>
                </a:solidFill>
              </a:rPr>
              <a:t>Examples: “Testing our genes”, DBT, 2002; “Research on Human Beings”, 2003, TA-SWISS.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4071"/>
          </a:xfrm>
        </p:spPr>
        <p:txBody>
          <a:bodyPr/>
          <a:lstStyle/>
          <a:p>
            <a:r>
              <a:rPr lang="en-US" b="1" dirty="0"/>
              <a:t>Consensus conferences revisited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680669"/>
          </a:xfrm>
        </p:spPr>
        <p:txBody>
          <a:bodyPr/>
          <a:lstStyle/>
          <a:p>
            <a:pPr marL="449263"/>
            <a:r>
              <a:rPr lang="en-US" sz="2200" dirty="0">
                <a:solidFill>
                  <a:schemeClr val="tx1"/>
                </a:solidFill>
              </a:rPr>
              <a:t>The Consensus conference method </a:t>
            </a:r>
            <a:r>
              <a:rPr lang="en-US" sz="2200" dirty="0" smtClean="0">
                <a:solidFill>
                  <a:schemeClr val="tx1"/>
                </a:solidFill>
              </a:rPr>
              <a:t>is </a:t>
            </a:r>
            <a:r>
              <a:rPr lang="en-US" sz="2200" dirty="0">
                <a:solidFill>
                  <a:schemeClr val="tx1"/>
                </a:solidFill>
              </a:rPr>
              <a:t>an expensive and time consuming </a:t>
            </a:r>
            <a:r>
              <a:rPr lang="en-US" sz="2200" dirty="0" smtClean="0">
                <a:solidFill>
                  <a:schemeClr val="tx1"/>
                </a:solidFill>
              </a:rPr>
              <a:t>method.</a:t>
            </a:r>
            <a:endParaRPr lang="en-US" sz="2200" dirty="0">
              <a:solidFill>
                <a:schemeClr val="tx1"/>
              </a:solidFill>
            </a:endParaRPr>
          </a:p>
          <a:p>
            <a:pPr marL="449263"/>
            <a:r>
              <a:rPr lang="en-US" sz="2200" dirty="0">
                <a:solidFill>
                  <a:schemeClr val="tx1"/>
                </a:solidFill>
              </a:rPr>
              <a:t>Many other methods </a:t>
            </a:r>
            <a:r>
              <a:rPr lang="en-US" sz="2200" dirty="0" smtClean="0">
                <a:solidFill>
                  <a:schemeClr val="tx1"/>
                </a:solidFill>
              </a:rPr>
              <a:t>are derived </a:t>
            </a:r>
            <a:r>
              <a:rPr lang="en-US" sz="2200" dirty="0">
                <a:solidFill>
                  <a:schemeClr val="tx1"/>
                </a:solidFill>
              </a:rPr>
              <a:t>from the consensus conference method, in order to reduce the costs for </a:t>
            </a:r>
            <a:r>
              <a:rPr lang="en-US" sz="2200" dirty="0" smtClean="0">
                <a:solidFill>
                  <a:schemeClr val="tx1"/>
                </a:solidFill>
              </a:rPr>
              <a:t>both organizers </a:t>
            </a:r>
            <a:r>
              <a:rPr lang="en-US" sz="2200" dirty="0">
                <a:solidFill>
                  <a:schemeClr val="tx1"/>
                </a:solidFill>
              </a:rPr>
              <a:t>and citizens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publifocus</a:t>
            </a:r>
            <a:r>
              <a:rPr lang="en-US" sz="2200" dirty="0">
                <a:solidFill>
                  <a:schemeClr val="tx1"/>
                </a:solidFill>
              </a:rPr>
              <a:t>, world wide views, etc.)</a:t>
            </a:r>
          </a:p>
          <a:p>
            <a:pPr marL="449263"/>
            <a:r>
              <a:rPr lang="en-US" sz="2200" dirty="0">
                <a:solidFill>
                  <a:schemeClr val="tx1"/>
                </a:solidFill>
              </a:rPr>
              <a:t>The purpose is the same (include the viewpoints of citizens in order to inform policy-making), but the </a:t>
            </a:r>
            <a:r>
              <a:rPr lang="en-US" sz="2200" dirty="0" smtClean="0">
                <a:solidFill>
                  <a:schemeClr val="tx1"/>
                </a:solidFill>
              </a:rPr>
              <a:t>design is less resource </a:t>
            </a:r>
            <a:r>
              <a:rPr lang="en-US" sz="2200" dirty="0" smtClean="0">
                <a:solidFill>
                  <a:schemeClr val="tx1"/>
                </a:solidFill>
              </a:rPr>
              <a:t>demanding.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06363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Consensus conferences, a model </a:t>
            </a:r>
            <a:r>
              <a:rPr lang="en-US" sz="2200" b="1" dirty="0">
                <a:solidFill>
                  <a:schemeClr val="tx1"/>
                </a:solidFill>
              </a:rPr>
              <a:t>for participatory TA.</a:t>
            </a:r>
          </a:p>
          <a:p>
            <a:endParaRPr lang="en-US" dirty="0"/>
          </a:p>
        </p:txBody>
      </p:sp>
      <p:sp>
        <p:nvSpPr>
          <p:cNvPr id="5" name="Flèche vers le bas 4"/>
          <p:cNvSpPr/>
          <p:nvPr/>
        </p:nvSpPr>
        <p:spPr>
          <a:xfrm>
            <a:off x="4558214" y="4293096"/>
            <a:ext cx="792088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Interactive methods - Expert </a:t>
            </a:r>
            <a:r>
              <a:rPr lang="en-US" b="1" dirty="0"/>
              <a:t>hearing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40713" cy="482453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Policy-makers (e.g. members of Parliament) invite experts from different disciplines to give their input on a technology-related issue and to answer their questions.</a:t>
            </a:r>
          </a:p>
          <a:p>
            <a:r>
              <a:rPr lang="en-US" dirty="0">
                <a:solidFill>
                  <a:schemeClr val="tx1"/>
                </a:solidFill>
              </a:rPr>
              <a:t>The purpose of expert panels is to give the politicians the opportunity to find answers to a number of specific questions in relation to a current policy issue. </a:t>
            </a:r>
          </a:p>
          <a:p>
            <a:r>
              <a:rPr lang="en-US" dirty="0">
                <a:solidFill>
                  <a:schemeClr val="tx1"/>
                </a:solidFill>
              </a:rPr>
              <a:t>A parliamentary hearing lasts between a half and a whole day. They can be open to the public. </a:t>
            </a:r>
          </a:p>
          <a:p>
            <a:r>
              <a:rPr lang="en-US" dirty="0">
                <a:solidFill>
                  <a:schemeClr val="tx1"/>
                </a:solidFill>
              </a:rPr>
              <a:t>The output of the hearing is a report containing a summary, a complete transcript of the hearing and the written expert presentations.</a:t>
            </a:r>
          </a:p>
          <a:p>
            <a:r>
              <a:rPr lang="en-US" i="1" dirty="0">
                <a:solidFill>
                  <a:schemeClr val="tx1"/>
                </a:solidFill>
              </a:rPr>
              <a:t>Example: “Hearing on the </a:t>
            </a:r>
            <a:r>
              <a:rPr lang="en-US" i="1" dirty="0" err="1">
                <a:solidFill>
                  <a:schemeClr val="tx1"/>
                </a:solidFill>
              </a:rPr>
              <a:t>Internationalisation</a:t>
            </a:r>
            <a:r>
              <a:rPr lang="en-US" i="1" dirty="0">
                <a:solidFill>
                  <a:schemeClr val="tx1"/>
                </a:solidFill>
              </a:rPr>
              <a:t> of Education”, 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DBT</a:t>
            </a:r>
            <a:r>
              <a:rPr lang="en-US" i="1" dirty="0">
                <a:solidFill>
                  <a:schemeClr val="tx1"/>
                </a:solidFill>
              </a:rPr>
              <a:t>, 2006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08087"/>
          </a:xfrm>
        </p:spPr>
        <p:txBody>
          <a:bodyPr/>
          <a:lstStyle/>
          <a:p>
            <a:r>
              <a:rPr lang="de-DE" b="1" dirty="0"/>
              <a:t>Communication </a:t>
            </a:r>
            <a:r>
              <a:rPr lang="de-DE" b="1" dirty="0" err="1"/>
              <a:t>methods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40713" cy="4968552"/>
          </a:xfrm>
        </p:spPr>
        <p:txBody>
          <a:bodyPr/>
          <a:lstStyle/>
          <a:p>
            <a:pPr eaLnBrk="1" hangingPunct="1">
              <a:tabLst>
                <a:tab pos="44132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Communication methods may have several aims: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Communicate the corporate image of a TA institution and the TA approach 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Disseminate the results of TA projects (e.g. a report)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Communicate about science and technology</a:t>
            </a:r>
          </a:p>
          <a:p>
            <a:pPr eaLnBrk="1" hangingPunct="1">
              <a:tabLst>
                <a:tab pos="44132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Quality criteria: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Flexibility related to the ongoing debate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Political embedding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Target oriented form and content</a:t>
            </a:r>
          </a:p>
          <a:p>
            <a:pPr eaLnBrk="1" hangingPunct="1">
              <a:tabLst>
                <a:tab pos="441325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Examples of methods:</a:t>
            </a:r>
          </a:p>
          <a:p>
            <a:pPr lvl="1" eaLnBrk="1" hangingPunct="1">
              <a:tabLst>
                <a:tab pos="441325" algn="l"/>
              </a:tabLst>
              <a:defRPr/>
            </a:pPr>
            <a:r>
              <a:rPr lang="en-US" sz="2000" dirty="0">
                <a:solidFill>
                  <a:schemeClr val="tx1"/>
                </a:solidFill>
              </a:rPr>
              <a:t>Newsletter, opinion article, fact-sheet, résumé, science theater, press release, conference,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5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4071"/>
          </a:xfrm>
        </p:spPr>
        <p:txBody>
          <a:bodyPr/>
          <a:lstStyle/>
          <a:p>
            <a:r>
              <a:rPr lang="de-CH" b="1" dirty="0" err="1" smtClean="0"/>
              <a:t>Communicative</a:t>
            </a:r>
            <a:r>
              <a:rPr lang="de-CH" b="1" dirty="0" smtClean="0"/>
              <a:t> </a:t>
            </a:r>
            <a:r>
              <a:rPr lang="de-CH" b="1" dirty="0" err="1" smtClean="0"/>
              <a:t>methods</a:t>
            </a:r>
            <a:r>
              <a:rPr lang="de-CH" b="1" dirty="0" smtClean="0"/>
              <a:t> - Science </a:t>
            </a:r>
            <a:r>
              <a:rPr lang="de-CH" b="1" dirty="0" err="1"/>
              <a:t>festival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675"/>
            <a:ext cx="8240713" cy="4176613"/>
          </a:xfrm>
        </p:spPr>
        <p:txBody>
          <a:bodyPr/>
          <a:lstStyle/>
          <a:p>
            <a:pPr>
              <a:defRPr/>
            </a:pPr>
            <a:r>
              <a:rPr lang="de-CH" dirty="0" err="1">
                <a:solidFill>
                  <a:schemeClr val="tx1"/>
                </a:solidFill>
              </a:rPr>
              <a:t>One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or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more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days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event</a:t>
            </a:r>
            <a:r>
              <a:rPr lang="de-CH" dirty="0">
                <a:solidFill>
                  <a:schemeClr val="tx1"/>
                </a:solidFill>
              </a:rPr>
              <a:t>, </a:t>
            </a:r>
            <a:r>
              <a:rPr lang="de-CH" dirty="0" err="1">
                <a:solidFill>
                  <a:schemeClr val="tx1"/>
                </a:solidFill>
              </a:rPr>
              <a:t>involving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scientists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and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artists</a:t>
            </a:r>
            <a:r>
              <a:rPr lang="de-CH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de-CH" dirty="0" err="1">
                <a:solidFill>
                  <a:schemeClr val="tx1"/>
                </a:solidFill>
              </a:rPr>
              <a:t>Dedicated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to</a:t>
            </a:r>
            <a:r>
              <a:rPr lang="de-CH" dirty="0">
                <a:solidFill>
                  <a:schemeClr val="tx1"/>
                </a:solidFill>
              </a:rPr>
              <a:t> a </a:t>
            </a:r>
            <a:r>
              <a:rPr lang="de-CH" dirty="0" err="1">
                <a:solidFill>
                  <a:schemeClr val="tx1"/>
                </a:solidFill>
              </a:rPr>
              <a:t>certain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thematic</a:t>
            </a:r>
            <a:endParaRPr lang="de-CH" dirty="0">
              <a:solidFill>
                <a:schemeClr val="tx1"/>
              </a:solidFill>
            </a:endParaRPr>
          </a:p>
          <a:p>
            <a:pPr>
              <a:defRPr/>
            </a:pPr>
            <a:endParaRPr lang="de-CH" dirty="0">
              <a:solidFill>
                <a:schemeClr val="tx1"/>
              </a:solidFill>
            </a:endParaRPr>
          </a:p>
          <a:p>
            <a:pPr marL="358775" indent="0">
              <a:buFontTx/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“Glass Body” technology festival,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Rathenau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Institute, 2008</a:t>
            </a:r>
          </a:p>
          <a:p>
            <a:pPr marL="358775" indent="0">
              <a:buFontTx/>
              <a:buNone/>
              <a:defRPr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“The festival examined diverse modern phenomena such as supermarket loyalty cards, DNA analysis, security cameras and YouTube. The contributors included professor of criminal law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Ybo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Buruma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, author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Joep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Schrijvers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and poetry slammer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Krijn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Peter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Hesselink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.”</a:t>
            </a:r>
            <a:endParaRPr lang="de-CH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4071"/>
          </a:xfrm>
        </p:spPr>
        <p:txBody>
          <a:bodyPr/>
          <a:lstStyle/>
          <a:p>
            <a:r>
              <a:rPr lang="en-US" b="1" dirty="0" smtClean="0"/>
              <a:t>Communicative methods - Scientific </a:t>
            </a:r>
            <a:r>
              <a:rPr lang="en-US" b="1" dirty="0"/>
              <a:t>café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40713" cy="504056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panel of 3-5 experts is invited to </a:t>
            </a:r>
            <a:r>
              <a:rPr lang="en-US" dirty="0" smtClean="0">
                <a:solidFill>
                  <a:schemeClr val="tx1"/>
                </a:solidFill>
              </a:rPr>
              <a:t>discuss a </a:t>
            </a:r>
            <a:r>
              <a:rPr lang="en-US" dirty="0">
                <a:solidFill>
                  <a:schemeClr val="tx1"/>
                </a:solidFill>
              </a:rPr>
              <a:t>technological or scientific issue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public. 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purpose of the scientific café is to achieve a sound and common understanding of a technology related issue.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atmosphere should be </a:t>
            </a:r>
            <a:r>
              <a:rPr lang="en-US" dirty="0" smtClean="0">
                <a:solidFill>
                  <a:schemeClr val="tx1"/>
                </a:solidFill>
              </a:rPr>
              <a:t>one </a:t>
            </a:r>
            <a:r>
              <a:rPr lang="en-US" dirty="0">
                <a:solidFill>
                  <a:schemeClr val="tx1"/>
                </a:solidFill>
              </a:rPr>
              <a:t>of a café, i.e. </a:t>
            </a:r>
            <a:r>
              <a:rPr lang="en-US" dirty="0" smtClean="0">
                <a:solidFill>
                  <a:schemeClr val="tx1"/>
                </a:solidFill>
              </a:rPr>
              <a:t>audience sitting at </a:t>
            </a:r>
            <a:r>
              <a:rPr lang="en-US" dirty="0">
                <a:solidFill>
                  <a:schemeClr val="tx1"/>
                </a:solidFill>
              </a:rPr>
              <a:t>small tables (3-5 persons per table) and the discussions being informal. After a short round of presentation, the experts answer the </a:t>
            </a:r>
            <a:r>
              <a:rPr lang="en-US" dirty="0" smtClean="0">
                <a:solidFill>
                  <a:schemeClr val="tx1"/>
                </a:solidFill>
              </a:rPr>
              <a:t>audience’s questions.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moderator is leading the discussions.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Examples: 	</a:t>
            </a:r>
          </a:p>
          <a:p>
            <a:pPr lvl="1">
              <a:defRPr/>
            </a:pPr>
            <a:r>
              <a:rPr lang="en-US" sz="2000" i="1" dirty="0">
                <a:solidFill>
                  <a:schemeClr val="tx1"/>
                </a:solidFill>
              </a:rPr>
              <a:t>“The vulnerability of the IT infrastructure”, DBT, 2003</a:t>
            </a:r>
          </a:p>
          <a:p>
            <a:pPr lvl="1">
              <a:defRPr/>
            </a:pPr>
            <a:r>
              <a:rPr lang="en-US" sz="2000" i="1" dirty="0">
                <a:solidFill>
                  <a:schemeClr val="tx1"/>
                </a:solidFill>
              </a:rPr>
              <a:t>“Internet and young people: Is it </a:t>
            </a:r>
            <a:r>
              <a:rPr lang="en-US" sz="2000" i="1" dirty="0" smtClean="0">
                <a:solidFill>
                  <a:schemeClr val="tx1"/>
                </a:solidFill>
              </a:rPr>
              <a:t>serious, doctor</a:t>
            </a:r>
            <a:r>
              <a:rPr lang="en-US" sz="2000" i="1" dirty="0">
                <a:solidFill>
                  <a:schemeClr val="tx1"/>
                </a:solidFill>
              </a:rPr>
              <a:t>?”, </a:t>
            </a:r>
            <a:br>
              <a:rPr lang="en-US" sz="2000" i="1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TA-SWISS,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079"/>
          </a:xfrm>
        </p:spPr>
        <p:txBody>
          <a:bodyPr/>
          <a:lstStyle/>
          <a:p>
            <a:r>
              <a:rPr lang="en-US" b="1" dirty="0"/>
              <a:t>How to </a:t>
            </a:r>
            <a:r>
              <a:rPr lang="en-US" b="1" dirty="0" smtClean="0"/>
              <a:t>pick </a:t>
            </a:r>
            <a:r>
              <a:rPr lang="en-US" b="1" dirty="0"/>
              <a:t>the right method</a:t>
            </a:r>
            <a:r>
              <a:rPr lang="en-US" b="1" dirty="0" smtClean="0"/>
              <a:t>? - 1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40713" cy="50405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institutional setting will affect the kind of </a:t>
            </a:r>
            <a:r>
              <a:rPr lang="en-US" b="1" dirty="0" smtClean="0">
                <a:solidFill>
                  <a:schemeClr val="tx1"/>
                </a:solidFill>
              </a:rPr>
              <a:t>method used </a:t>
            </a:r>
            <a:r>
              <a:rPr lang="en-US" b="1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is the mission of the TA organization? Is it a scientific institution or a </a:t>
            </a:r>
            <a:r>
              <a:rPr lang="en-US" sz="2000" dirty="0" smtClean="0">
                <a:solidFill>
                  <a:schemeClr val="tx1"/>
                </a:solidFill>
              </a:rPr>
              <a:t>policy </a:t>
            </a:r>
            <a:r>
              <a:rPr lang="en-US" sz="2000" dirty="0" smtClean="0">
                <a:solidFill>
                  <a:schemeClr val="tx1"/>
                </a:solidFill>
              </a:rPr>
              <a:t>advisory body? 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Who are the addressees?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Which expertise is available within the institution? What is in the method toolbox of the TA institution?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are the available resources?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is the issue being assessed and what is the political and social context (framing)?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Technology-oriented issue </a:t>
            </a:r>
            <a:r>
              <a:rPr lang="en-US" sz="2000" dirty="0" err="1">
                <a:solidFill>
                  <a:schemeClr val="tx1"/>
                </a:solidFill>
              </a:rPr>
              <a:t>vs</a:t>
            </a:r>
            <a:r>
              <a:rPr lang="en-US" sz="2000" dirty="0">
                <a:solidFill>
                  <a:schemeClr val="tx1"/>
                </a:solidFill>
              </a:rPr>
              <a:t> problem-oriented issue?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is the stage of the policy-making process? What is the intensity of the political debate?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To what extent is </a:t>
            </a:r>
            <a:r>
              <a:rPr lang="en-US" sz="2000" dirty="0">
                <a:solidFill>
                  <a:schemeClr val="tx1"/>
                </a:solidFill>
              </a:rPr>
              <a:t>the issue discussed in society?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Is </a:t>
            </a:r>
            <a:r>
              <a:rPr lang="en-US" sz="2000" dirty="0">
                <a:solidFill>
                  <a:schemeClr val="tx1"/>
                </a:solidFill>
              </a:rPr>
              <a:t>it </a:t>
            </a:r>
            <a:r>
              <a:rPr lang="en-US" sz="2000" dirty="0" err="1">
                <a:solidFill>
                  <a:schemeClr val="tx1"/>
                </a:solidFill>
              </a:rPr>
              <a:t>conflictual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pick-up the right method? </a:t>
            </a:r>
            <a:r>
              <a:rPr lang="en-US" b="1" dirty="0" smtClean="0"/>
              <a:t>- 2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40713" cy="468066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the development stage of the technology under scrutiny?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Development stage (need to better understand what the technology is and </a:t>
            </a:r>
            <a:r>
              <a:rPr lang="en-US" sz="2000" dirty="0" smtClean="0">
                <a:solidFill>
                  <a:schemeClr val="tx1"/>
                </a:solidFill>
              </a:rPr>
              <a:t>its opportunities </a:t>
            </a:r>
            <a:r>
              <a:rPr lang="en-US" sz="2000" dirty="0">
                <a:solidFill>
                  <a:schemeClr val="tx1"/>
                </a:solidFill>
              </a:rPr>
              <a:t>and risks, to discuss societal goals with respect to </a:t>
            </a:r>
            <a:r>
              <a:rPr lang="en-US" sz="2000" dirty="0" smtClean="0">
                <a:solidFill>
                  <a:schemeClr val="tx1"/>
                </a:solidFill>
              </a:rPr>
              <a:t>this </a:t>
            </a:r>
            <a:r>
              <a:rPr lang="en-US" sz="2000" dirty="0">
                <a:solidFill>
                  <a:schemeClr val="tx1"/>
                </a:solidFill>
              </a:rPr>
              <a:t>emerging </a:t>
            </a:r>
            <a:r>
              <a:rPr lang="en-US" sz="2000" dirty="0" smtClean="0">
                <a:solidFill>
                  <a:schemeClr val="tx1"/>
                </a:solidFill>
              </a:rPr>
              <a:t>technology)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Existing technology (need to solve conflicts, to shape the technology, to reconsider a technology </a:t>
            </a:r>
            <a:r>
              <a:rPr lang="en-US" sz="2000" dirty="0" smtClean="0">
                <a:solidFill>
                  <a:schemeClr val="tx1"/>
                </a:solidFill>
              </a:rPr>
              <a:t>having regard to </a:t>
            </a:r>
            <a:r>
              <a:rPr lang="en-US" sz="2000" dirty="0">
                <a:solidFill>
                  <a:schemeClr val="tx1"/>
                </a:solidFill>
              </a:rPr>
              <a:t>the present reality, etc</a:t>
            </a:r>
            <a:r>
              <a:rPr lang="en-US" sz="2000" dirty="0" smtClean="0">
                <a:solidFill>
                  <a:schemeClr val="tx1"/>
                </a:solidFill>
              </a:rPr>
              <a:t>.)</a:t>
            </a:r>
          </a:p>
          <a:p>
            <a:pPr marL="358775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What kind of knowledge is available?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about the quantity and quality of available knowledge?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Is there consensus among experts and scientists?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Are there “knowledge gaps”?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 in the service of TA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Doing TA is not about applying a given “TA method”, but to design TA projects using the appropriate method(s)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TA method toolbox may vary from institution to institution.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TA method toolbox can be filled with new and innovative tools.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design: from method to impact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728844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6933" y="5661248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sz="1600" dirty="0"/>
              <a:t>From: Decker and </a:t>
            </a:r>
            <a:r>
              <a:rPr lang="en-US" sz="1600" dirty="0" err="1"/>
              <a:t>Ladikas</a:t>
            </a:r>
            <a:r>
              <a:rPr lang="en-US" sz="1600" dirty="0"/>
              <a:t> (</a:t>
            </a:r>
            <a:r>
              <a:rPr lang="en-US" sz="1600" dirty="0" err="1"/>
              <a:t>Eds</a:t>
            </a:r>
            <a:r>
              <a:rPr lang="en-US" sz="1600" dirty="0"/>
              <a:t>), 2004. </a:t>
            </a:r>
            <a:r>
              <a:rPr lang="en-US" sz="1600" i="1" dirty="0"/>
              <a:t>Bridges between Science, Society and Policy. Technology Assessment – Methods and Impacts, </a:t>
            </a:r>
            <a:r>
              <a:rPr lang="en-US" sz="1600" dirty="0"/>
              <a:t>Springer.</a:t>
            </a:r>
          </a:p>
        </p:txBody>
      </p:sp>
    </p:spTree>
    <p:extLst>
      <p:ext uri="{BB962C8B-B14F-4D97-AF65-F5344CB8AC3E}">
        <p14:creationId xmlns:p14="http://schemas.microsoft.com/office/powerpoint/2010/main" val="2694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sist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fr-CH" b="1" dirty="0"/>
              <a:t>Technology Assessment</a:t>
            </a:r>
            <a:endParaRPr lang="nb-NO" b="1"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9211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>
                <a:solidFill>
                  <a:schemeClr val="tx1"/>
                </a:solidFill>
              </a:rPr>
              <a:t>A common understanding of mission and approach: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</a:rPr>
              <a:t>Study and evaluation of the consequences of existing,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new </a:t>
            </a:r>
            <a:r>
              <a:rPr lang="en-US" sz="2000" dirty="0">
                <a:solidFill>
                  <a:schemeClr val="tx1"/>
                </a:solidFill>
              </a:rPr>
              <a:t>or emerging technologies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</a:rPr>
              <a:t>Interdisciplinarity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</a:rPr>
              <a:t>Communication</a:t>
            </a:r>
          </a:p>
          <a:p>
            <a:pPr lvl="1">
              <a:spcBef>
                <a:spcPts val="12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… but, a variety of methods!</a:t>
            </a:r>
          </a:p>
        </p:txBody>
      </p:sp>
      <p:sp>
        <p:nvSpPr>
          <p:cNvPr id="5" name="Rectangle avec flèche vers le bas 1"/>
          <p:cNvSpPr>
            <a:spLocks noChangeArrowheads="1"/>
          </p:cNvSpPr>
          <p:nvPr/>
        </p:nvSpPr>
        <p:spPr bwMode="auto">
          <a:xfrm>
            <a:off x="6586536" y="4781426"/>
            <a:ext cx="520700" cy="1008062"/>
          </a:xfrm>
          <a:prstGeom prst="downArrowCallout">
            <a:avLst>
              <a:gd name="adj1" fmla="val 25000"/>
              <a:gd name="adj2" fmla="val 25000"/>
              <a:gd name="adj3" fmla="val 24988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6" name="Rectangle avec flèche vers le bas 4"/>
          <p:cNvSpPr>
            <a:spLocks noChangeArrowheads="1"/>
          </p:cNvSpPr>
          <p:nvPr/>
        </p:nvSpPr>
        <p:spPr bwMode="auto">
          <a:xfrm rot="16200000">
            <a:off x="7385843" y="4028157"/>
            <a:ext cx="519112" cy="952500"/>
          </a:xfrm>
          <a:prstGeom prst="down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7" name="Rectangle avec flèche vers le bas 5"/>
          <p:cNvSpPr>
            <a:spLocks noChangeArrowheads="1"/>
          </p:cNvSpPr>
          <p:nvPr/>
        </p:nvSpPr>
        <p:spPr bwMode="auto">
          <a:xfrm rot="10800000">
            <a:off x="6586536" y="3212976"/>
            <a:ext cx="531813" cy="1008062"/>
          </a:xfrm>
          <a:prstGeom prst="downArrowCallout">
            <a:avLst>
              <a:gd name="adj1" fmla="val 25000"/>
              <a:gd name="adj2" fmla="val 25000"/>
              <a:gd name="adj3" fmla="val 25037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8" name="Rectangle avec flèche vers le bas 6"/>
          <p:cNvSpPr>
            <a:spLocks noChangeArrowheads="1"/>
          </p:cNvSpPr>
          <p:nvPr/>
        </p:nvSpPr>
        <p:spPr bwMode="auto">
          <a:xfrm rot="5400000">
            <a:off x="5800723" y="4025776"/>
            <a:ext cx="519113" cy="960438"/>
          </a:xfrm>
          <a:prstGeom prst="downArrowCallout">
            <a:avLst>
              <a:gd name="adj1" fmla="val 25000"/>
              <a:gd name="adj2" fmla="val 25000"/>
              <a:gd name="adj3" fmla="val 25020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527799" y="4285229"/>
            <a:ext cx="649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b="1" dirty="0">
                <a:solidFill>
                  <a:srgbClr val="002060"/>
                </a:solidFill>
              </a:rPr>
              <a:t>TA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Thank you for your interest!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64903"/>
            <a:ext cx="25527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The TA </a:t>
            </a:r>
            <a:r>
              <a:rPr lang="de-CH" b="1" dirty="0" err="1"/>
              <a:t>method</a:t>
            </a:r>
            <a:r>
              <a:rPr lang="de-CH" b="1" dirty="0"/>
              <a:t> </a:t>
            </a:r>
            <a:r>
              <a:rPr lang="de-CH" b="1" dirty="0" err="1"/>
              <a:t>toolbox</a:t>
            </a:r>
            <a:endParaRPr lang="nb-NO" b="1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675"/>
            <a:ext cx="8240713" cy="468066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Many available TA </a:t>
            </a:r>
            <a:r>
              <a:rPr lang="en-US" dirty="0" smtClean="0">
                <a:solidFill>
                  <a:schemeClr val="tx1"/>
                </a:solidFill>
              </a:rPr>
              <a:t>methods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New methods are constantly </a:t>
            </a:r>
            <a:r>
              <a:rPr lang="en-US" dirty="0" smtClean="0">
                <a:solidFill>
                  <a:schemeClr val="tx1"/>
                </a:solidFill>
              </a:rPr>
              <a:t>developed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Methods may have different aims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Collect data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Provide knowledge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Make previsions about the future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Organize communication among stakeholders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Gain understanding of the structure of conflicts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Contribute to conflict resolution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/>
              <a:t>Three</a:t>
            </a:r>
            <a:r>
              <a:rPr lang="de-CH" b="1" dirty="0"/>
              <a:t> </a:t>
            </a:r>
            <a:r>
              <a:rPr lang="de-CH" b="1" dirty="0" err="1"/>
              <a:t>classes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TA </a:t>
            </a:r>
            <a:r>
              <a:rPr lang="de-CH" b="1" dirty="0" err="1"/>
              <a:t>methods</a:t>
            </a:r>
            <a:endParaRPr lang="nb-NO" b="1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40713" cy="5112568"/>
          </a:xfrm>
        </p:spPr>
        <p:txBody>
          <a:bodyPr/>
          <a:lstStyle/>
          <a:p>
            <a:pPr marL="2608263" indent="0">
              <a:spcBef>
                <a:spcPts val="0"/>
              </a:spcBef>
              <a:buNone/>
              <a:defRPr/>
            </a:pPr>
            <a:endParaRPr lang="de-CH" dirty="0" smtClean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r>
              <a:rPr lang="de-CH" b="1" dirty="0" smtClean="0">
                <a:solidFill>
                  <a:schemeClr val="tx1"/>
                </a:solidFill>
              </a:rPr>
              <a:t>Scientific </a:t>
            </a:r>
            <a:r>
              <a:rPr lang="de-CH" b="1" dirty="0">
                <a:solidFill>
                  <a:schemeClr val="tx1"/>
                </a:solidFill>
              </a:rPr>
              <a:t>TA </a:t>
            </a:r>
            <a:r>
              <a:rPr lang="de-CH" b="1" dirty="0" err="1">
                <a:solidFill>
                  <a:schemeClr val="tx1"/>
                </a:solidFill>
              </a:rPr>
              <a:t>methods</a:t>
            </a:r>
            <a:endParaRPr lang="de-CH" b="1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r>
              <a:rPr lang="de-CH" dirty="0">
                <a:solidFill>
                  <a:schemeClr val="tx1"/>
                </a:solidFill>
              </a:rPr>
              <a:t/>
            </a:r>
            <a:br>
              <a:rPr lang="de-CH" dirty="0">
                <a:solidFill>
                  <a:schemeClr val="tx1"/>
                </a:solidFill>
              </a:rPr>
            </a:br>
            <a:endParaRPr lang="de-CH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r>
              <a:rPr lang="de-CH" dirty="0">
                <a:solidFill>
                  <a:schemeClr val="tx1"/>
                </a:solidFill>
              </a:rPr>
              <a:t/>
            </a:r>
            <a:br>
              <a:rPr lang="de-CH" dirty="0">
                <a:solidFill>
                  <a:schemeClr val="tx1"/>
                </a:solidFill>
              </a:rPr>
            </a:br>
            <a:endParaRPr lang="de-CH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r>
              <a:rPr lang="de-CH" b="1" dirty="0">
                <a:solidFill>
                  <a:schemeClr val="tx1"/>
                </a:solidFill>
              </a:rPr>
              <a:t>Interactive TA </a:t>
            </a:r>
            <a:r>
              <a:rPr lang="de-CH" b="1" dirty="0" err="1">
                <a:solidFill>
                  <a:schemeClr val="tx1"/>
                </a:solidFill>
              </a:rPr>
              <a:t>methods</a:t>
            </a:r>
            <a:endParaRPr lang="de-CH" b="1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endParaRPr lang="de-CH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endParaRPr lang="de-CH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endParaRPr lang="de-CH" dirty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endParaRPr lang="de-CH" dirty="0" smtClean="0">
              <a:solidFill>
                <a:schemeClr val="tx1"/>
              </a:solidFill>
            </a:endParaRPr>
          </a:p>
          <a:p>
            <a:pPr marL="2608263" indent="0">
              <a:spcBef>
                <a:spcPts val="0"/>
              </a:spcBef>
              <a:buNone/>
              <a:defRPr/>
            </a:pPr>
            <a:r>
              <a:rPr lang="de-CH" b="1" dirty="0" smtClean="0">
                <a:solidFill>
                  <a:schemeClr val="tx1"/>
                </a:solidFill>
              </a:rPr>
              <a:t>Communication TA </a:t>
            </a:r>
            <a:r>
              <a:rPr lang="de-CH" b="1" dirty="0" err="1" smtClean="0">
                <a:solidFill>
                  <a:schemeClr val="tx1"/>
                </a:solidFill>
              </a:rPr>
              <a:t>methods</a:t>
            </a:r>
            <a:endParaRPr lang="de-CH" b="1" dirty="0">
              <a:solidFill>
                <a:schemeClr val="tx1"/>
              </a:solidFill>
            </a:endParaRPr>
          </a:p>
          <a:p>
            <a:pPr marL="2608263" indent="0">
              <a:buNone/>
            </a:pPr>
            <a:endParaRPr lang="nb-NO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G:\Öffentlichkeitsarbeit\Fotos\09_BürgerdiskussionKlima\Tagung TA-Swiss_Foto_Christoph_Hoigné_Bild 575-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18" y="3375025"/>
            <a:ext cx="206057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www.sanraffaele.org/Upload/s/scientific_report_chia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213"/>
            <a:ext cx="206216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http://www.theihs.org/sites/default/files/wysiwyg_images/Internships/Journalism_Internships/Newspaper%20secti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325"/>
            <a:ext cx="2062163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4071"/>
          </a:xfrm>
        </p:spPr>
        <p:txBody>
          <a:bodyPr/>
          <a:lstStyle/>
          <a:p>
            <a:r>
              <a:rPr lang="de-CH" b="1" dirty="0"/>
              <a:t>Scientific TA </a:t>
            </a:r>
            <a:r>
              <a:rPr lang="de-CH" b="1" dirty="0" err="1"/>
              <a:t>Methods</a:t>
            </a:r>
            <a:endParaRPr lang="nb-NO" b="1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457200" y="1557338"/>
            <a:ext cx="8240713" cy="4679974"/>
          </a:xfrm>
        </p:spPr>
        <p:txBody>
          <a:bodyPr/>
          <a:lstStyle/>
          <a:p>
            <a:pPr marL="457200">
              <a:defRPr/>
            </a:pPr>
            <a:r>
              <a:rPr lang="en-US" dirty="0">
                <a:solidFill>
                  <a:schemeClr val="tx1"/>
                </a:solidFill>
              </a:rPr>
              <a:t>Mainly used for technology-driven issues to </a:t>
            </a:r>
          </a:p>
          <a:p>
            <a:pPr marL="857250" lvl="1" indent="-342900">
              <a:defRPr/>
            </a:pPr>
            <a:r>
              <a:rPr lang="en-US" sz="2000" dirty="0">
                <a:solidFill>
                  <a:schemeClr val="tx1"/>
                </a:solidFill>
              </a:rPr>
              <a:t>Collect data and provide knowledge on science and technology developments, their </a:t>
            </a:r>
            <a:r>
              <a:rPr lang="en-US" sz="2000" dirty="0" smtClean="0">
                <a:solidFill>
                  <a:schemeClr val="tx1"/>
                </a:solidFill>
              </a:rPr>
              <a:t>impact </a:t>
            </a:r>
            <a:r>
              <a:rPr lang="en-US" sz="2000" dirty="0">
                <a:solidFill>
                  <a:schemeClr val="tx1"/>
                </a:solidFill>
              </a:rPr>
              <a:t>(on economy, environment, health, etc.), the related ethical or juridical questions, the interests and values at stake, etc.</a:t>
            </a:r>
          </a:p>
          <a:p>
            <a:pPr marL="457200">
              <a:lnSpc>
                <a:spcPct val="15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Quality criteria</a:t>
            </a:r>
          </a:p>
          <a:p>
            <a:pPr marL="857250" lvl="1">
              <a:defRPr/>
            </a:pPr>
            <a:r>
              <a:rPr lang="en-US" sz="2000" dirty="0">
                <a:solidFill>
                  <a:schemeClr val="tx1"/>
                </a:solidFill>
              </a:rPr>
              <a:t>Scientific quality criteria: objectivity, verification, reproduction</a:t>
            </a:r>
          </a:p>
          <a:p>
            <a:pPr marL="857250" lvl="1">
              <a:defRPr/>
            </a:pPr>
            <a:r>
              <a:rPr lang="en-US" sz="2000" dirty="0">
                <a:solidFill>
                  <a:schemeClr val="tx1"/>
                </a:solidFill>
              </a:rPr>
              <a:t>Interdisciplinarity </a:t>
            </a:r>
          </a:p>
          <a:p>
            <a:pPr marL="457200">
              <a:lnSpc>
                <a:spcPct val="15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Examples of methods</a:t>
            </a:r>
          </a:p>
          <a:p>
            <a:pPr marL="857250" lvl="1">
              <a:defRPr/>
            </a:pPr>
            <a:r>
              <a:rPr lang="de-CH" sz="2000" dirty="0" err="1" smtClean="0">
                <a:solidFill>
                  <a:schemeClr val="tx1"/>
                </a:solidFill>
              </a:rPr>
              <a:t>Literature</a:t>
            </a:r>
            <a:r>
              <a:rPr lang="de-CH" sz="2000" dirty="0" smtClean="0">
                <a:solidFill>
                  <a:schemeClr val="tx1"/>
                </a:solidFill>
              </a:rPr>
              <a:t> </a:t>
            </a:r>
            <a:r>
              <a:rPr lang="de-CH" sz="2000" dirty="0" err="1">
                <a:solidFill>
                  <a:schemeClr val="tx1"/>
                </a:solidFill>
              </a:rPr>
              <a:t>and</a:t>
            </a:r>
            <a:r>
              <a:rPr lang="de-CH" sz="2000" dirty="0">
                <a:solidFill>
                  <a:schemeClr val="tx1"/>
                </a:solidFill>
              </a:rPr>
              <a:t> </a:t>
            </a:r>
            <a:r>
              <a:rPr lang="de-CH" sz="2000" dirty="0" err="1">
                <a:solidFill>
                  <a:schemeClr val="tx1"/>
                </a:solidFill>
              </a:rPr>
              <a:t>database</a:t>
            </a:r>
            <a:r>
              <a:rPr lang="de-CH" sz="2000" dirty="0">
                <a:solidFill>
                  <a:schemeClr val="tx1"/>
                </a:solidFill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</a:rPr>
              <a:t>analysis</a:t>
            </a:r>
            <a:r>
              <a:rPr lang="de-CH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Delphi</a:t>
            </a:r>
            <a:r>
              <a:rPr lang="en-US" sz="2000" dirty="0">
                <a:solidFill>
                  <a:schemeClr val="tx1"/>
                </a:solidFill>
              </a:rPr>
              <a:t>, modeling and simulation, discourse analysis, </a:t>
            </a:r>
            <a:r>
              <a:rPr lang="en-US" sz="2000" dirty="0" smtClean="0">
                <a:solidFill>
                  <a:schemeClr val="tx1"/>
                </a:solidFill>
              </a:rPr>
              <a:t>expert </a:t>
            </a:r>
            <a:r>
              <a:rPr lang="en-US" sz="2000" dirty="0">
                <a:solidFill>
                  <a:schemeClr val="tx1"/>
                </a:solidFill>
              </a:rPr>
              <a:t>interviews.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079"/>
          </a:xfrm>
        </p:spPr>
        <p:txBody>
          <a:bodyPr/>
          <a:lstStyle/>
          <a:p>
            <a:r>
              <a:rPr lang="en-US" b="1" dirty="0" smtClean="0"/>
              <a:t>Scientific methods - Delphi </a:t>
            </a:r>
            <a:r>
              <a:rPr lang="en-US" b="1" dirty="0"/>
              <a:t>survey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8240713" cy="475267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Delphi is an iterative expert survey, which takes place in two or more rounds. In the </a:t>
            </a:r>
            <a:r>
              <a:rPr lang="en-US" dirty="0" smtClean="0">
                <a:solidFill>
                  <a:schemeClr val="tx1"/>
                </a:solidFill>
              </a:rPr>
              <a:t>second round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dirty="0" smtClean="0">
                <a:solidFill>
                  <a:schemeClr val="tx1"/>
                </a:solidFill>
              </a:rPr>
              <a:t>later, </a:t>
            </a:r>
            <a:r>
              <a:rPr lang="en-US" dirty="0">
                <a:solidFill>
                  <a:schemeClr val="tx1"/>
                </a:solidFill>
              </a:rPr>
              <a:t>the experts receive a feedback of the first round. </a:t>
            </a:r>
          </a:p>
          <a:p>
            <a:r>
              <a:rPr lang="en-US" dirty="0">
                <a:solidFill>
                  <a:schemeClr val="tx1"/>
                </a:solidFill>
              </a:rPr>
              <a:t>Its design allows for </a:t>
            </a:r>
            <a:r>
              <a:rPr lang="en-US" dirty="0" smtClean="0">
                <a:solidFill>
                  <a:schemeClr val="tx1"/>
                </a:solidFill>
              </a:rPr>
              <a:t>an exchange </a:t>
            </a:r>
            <a:r>
              <a:rPr lang="en-US" dirty="0">
                <a:solidFill>
                  <a:schemeClr val="tx1"/>
                </a:solidFill>
              </a:rPr>
              <a:t>of opinions </a:t>
            </a:r>
            <a:r>
              <a:rPr lang="en-US" dirty="0" smtClean="0">
                <a:solidFill>
                  <a:schemeClr val="tx1"/>
                </a:solidFill>
              </a:rPr>
              <a:t>among experts</a:t>
            </a:r>
            <a:r>
              <a:rPr lang="en-US" dirty="0">
                <a:solidFill>
                  <a:schemeClr val="tx1"/>
                </a:solidFill>
              </a:rPr>
              <a:t>, without having to deal with the shortcuts of face-to-face settings (where those with prestige or talking </a:t>
            </a:r>
            <a:r>
              <a:rPr lang="en-US" dirty="0" smtClean="0">
                <a:solidFill>
                  <a:schemeClr val="tx1"/>
                </a:solidFill>
              </a:rPr>
              <a:t>loudly </a:t>
            </a:r>
            <a:r>
              <a:rPr lang="en-US" dirty="0">
                <a:solidFill>
                  <a:schemeClr val="tx1"/>
                </a:solidFill>
              </a:rPr>
              <a:t>dominate)</a:t>
            </a:r>
          </a:p>
          <a:p>
            <a:r>
              <a:rPr lang="en-US" dirty="0">
                <a:solidFill>
                  <a:schemeClr val="tx1"/>
                </a:solidFill>
              </a:rPr>
              <a:t>The goal of a Delphi survey is to collect and synthesize opinions on an unknown future and to achieve a certain degree of convergence.</a:t>
            </a:r>
          </a:p>
          <a:p>
            <a:r>
              <a:rPr lang="en-US" dirty="0">
                <a:solidFill>
                  <a:schemeClr val="tx1"/>
                </a:solidFill>
              </a:rPr>
              <a:t>During the Delphi survey, experts have to give their opinion on statements </a:t>
            </a:r>
            <a:r>
              <a:rPr lang="en-US" dirty="0" smtClean="0">
                <a:solidFill>
                  <a:schemeClr val="tx1"/>
                </a:solidFill>
              </a:rPr>
              <a:t>related to the </a:t>
            </a:r>
            <a:r>
              <a:rPr lang="en-US" dirty="0">
                <a:solidFill>
                  <a:schemeClr val="tx1"/>
                </a:solidFill>
              </a:rPr>
              <a:t>future.</a:t>
            </a:r>
          </a:p>
          <a:p>
            <a:r>
              <a:rPr lang="en-US" dirty="0">
                <a:solidFill>
                  <a:schemeClr val="tx1"/>
                </a:solidFill>
              </a:rPr>
              <a:t>Outputs are reports with tables, lists and figures - &gt; suited for policy-makers. </a:t>
            </a:r>
          </a:p>
          <a:p>
            <a:r>
              <a:rPr lang="en-US" i="1" dirty="0">
                <a:solidFill>
                  <a:schemeClr val="tx1"/>
                </a:solidFill>
              </a:rPr>
              <a:t>Example: “Nanotechnology in medicine” (TA-SWISS, 2003)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20055"/>
          </a:xfrm>
        </p:spPr>
        <p:txBody>
          <a:bodyPr/>
          <a:lstStyle/>
          <a:p>
            <a:r>
              <a:rPr lang="en-US" b="1" dirty="0" smtClean="0"/>
              <a:t>Scientific methods - Scenario </a:t>
            </a:r>
            <a:r>
              <a:rPr lang="en-US" b="1" dirty="0"/>
              <a:t>based analysis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40713" cy="511256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process of analyzing possible future events by considering several alternative future developments.</a:t>
            </a:r>
          </a:p>
          <a:p>
            <a:r>
              <a:rPr lang="en-US" dirty="0">
                <a:solidFill>
                  <a:schemeClr val="tx1"/>
                </a:solidFill>
              </a:rPr>
              <a:t>Scenario elaboration implies to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identify the factors that will have a strong influence.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Examine what range of outcomes these key factors could produce. 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Synthetize the results in a limited number of scenarios (often an optimistic, a pessimistic and a most likely scenario).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Elaboration of scenarios often in collaboration with experts or stakeholders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Outcome helps decision-makers to define goals</a:t>
            </a:r>
          </a:p>
          <a:p>
            <a:r>
              <a:rPr lang="en-US" i="1" dirty="0">
                <a:solidFill>
                  <a:schemeClr val="tx1"/>
                </a:solidFill>
              </a:rPr>
              <a:t>Examples: “A Sustainable Danish Transport System”, DBT,  2011; </a:t>
            </a:r>
            <a:r>
              <a:rPr lang="en-US" i="1" dirty="0" smtClean="0">
                <a:solidFill>
                  <a:schemeClr val="tx1"/>
                </a:solidFill>
              </a:rPr>
              <a:t>“</a:t>
            </a:r>
            <a:r>
              <a:rPr lang="de-CH" i="1" dirty="0">
                <a:solidFill>
                  <a:schemeClr val="tx1"/>
                </a:solidFill>
              </a:rPr>
              <a:t>Future </a:t>
            </a:r>
            <a:r>
              <a:rPr lang="de-CH" i="1" dirty="0" err="1">
                <a:solidFill>
                  <a:schemeClr val="tx1"/>
                </a:solidFill>
              </a:rPr>
              <a:t>Perspectives</a:t>
            </a:r>
            <a:r>
              <a:rPr lang="de-CH" i="1" dirty="0">
                <a:solidFill>
                  <a:schemeClr val="tx1"/>
                </a:solidFill>
              </a:rPr>
              <a:t> </a:t>
            </a:r>
            <a:r>
              <a:rPr lang="de-CH" i="1" dirty="0" err="1">
                <a:solidFill>
                  <a:schemeClr val="tx1"/>
                </a:solidFill>
              </a:rPr>
              <a:t>of</a:t>
            </a:r>
            <a:r>
              <a:rPr lang="de-CH" i="1" dirty="0">
                <a:solidFill>
                  <a:schemeClr val="tx1"/>
                </a:solidFill>
              </a:rPr>
              <a:t> 2nd Generation </a:t>
            </a:r>
            <a:r>
              <a:rPr lang="de-CH" i="1" dirty="0" err="1">
                <a:solidFill>
                  <a:schemeClr val="tx1"/>
                </a:solidFill>
              </a:rPr>
              <a:t>Biofuels</a:t>
            </a:r>
            <a:r>
              <a:rPr lang="en-US" i="1" dirty="0" smtClean="0">
                <a:solidFill>
                  <a:schemeClr val="tx1"/>
                </a:solidFill>
              </a:rPr>
              <a:t>”, </a:t>
            </a:r>
            <a:r>
              <a:rPr lang="en-US" i="1" dirty="0">
                <a:solidFill>
                  <a:schemeClr val="tx1"/>
                </a:solidFill>
              </a:rPr>
              <a:t>TA-SWISS,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063"/>
          </a:xfrm>
        </p:spPr>
        <p:txBody>
          <a:bodyPr/>
          <a:lstStyle/>
          <a:p>
            <a:r>
              <a:rPr lang="de-CH" b="1" dirty="0"/>
              <a:t>Interactive </a:t>
            </a:r>
            <a:r>
              <a:rPr lang="de-CH" b="1" dirty="0" err="1"/>
              <a:t>methods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40713" cy="5328592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Mainly used for problem-oriented issues for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Conflict management and resolution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Bringing together scientific expertise and citizens views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Involving stakeholders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Mobilizing citizens for shaping future technologies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Quality criteria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Inclusion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Procedural fairness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Transparency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Argumentative quality</a:t>
            </a:r>
          </a:p>
          <a:p>
            <a:r>
              <a:rPr lang="en-US" sz="2200" dirty="0">
                <a:solidFill>
                  <a:schemeClr val="tx1"/>
                </a:solidFill>
              </a:rPr>
              <a:t>Examples of methods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Consensus conferences, focus groups, expert hearings,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scenario </a:t>
            </a:r>
            <a:r>
              <a:rPr lang="en-US" sz="2000" dirty="0">
                <a:solidFill>
                  <a:schemeClr val="tx1"/>
                </a:solidFill>
              </a:rPr>
              <a:t>workshops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4071"/>
          </a:xfrm>
        </p:spPr>
        <p:txBody>
          <a:bodyPr/>
          <a:lstStyle/>
          <a:p>
            <a:r>
              <a:rPr lang="en-US" b="1" dirty="0" smtClean="0"/>
              <a:t>Interactive methods - Future </a:t>
            </a:r>
            <a:r>
              <a:rPr lang="en-US" b="1" dirty="0"/>
              <a:t>workshop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40713" cy="50405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Usually used at local level, with concerned citizens. For instance to assess local implementation of a technology or the way a technology related issue is being managed locally.</a:t>
            </a:r>
          </a:p>
          <a:p>
            <a:r>
              <a:rPr lang="en-US" dirty="0">
                <a:solidFill>
                  <a:schemeClr val="tx1"/>
                </a:solidFill>
              </a:rPr>
              <a:t>The purpose is to formulate concrete solutions and action proposals based on the participants’ own experience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Three phases </a:t>
            </a:r>
            <a:r>
              <a:rPr lang="en-US" dirty="0">
                <a:solidFill>
                  <a:schemeClr val="tx1"/>
                </a:solidFill>
              </a:rPr>
              <a:t>process (lasting from a few hours to several days)</a:t>
            </a:r>
          </a:p>
          <a:p>
            <a:pPr marL="914400" lvl="1" indent="-457200">
              <a:buFontTx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Critical analysis of the current situation</a:t>
            </a:r>
          </a:p>
          <a:p>
            <a:pPr marL="914400" lvl="1" indent="-457200">
              <a:buFontTx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Elaboration of future visions</a:t>
            </a:r>
          </a:p>
          <a:p>
            <a:pPr marL="914400" lvl="1" indent="-457200">
              <a:buFontTx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Formulation of action proposals</a:t>
            </a:r>
          </a:p>
          <a:p>
            <a:r>
              <a:rPr lang="en-US" dirty="0">
                <a:solidFill>
                  <a:schemeClr val="tx1"/>
                </a:solidFill>
              </a:rPr>
              <a:t>Output is a report with proposals for action. Actions can be either directed to policy-makers or be implemented by participants themselves.</a:t>
            </a:r>
          </a:p>
          <a:p>
            <a:r>
              <a:rPr lang="en-US" i="1" dirty="0">
                <a:solidFill>
                  <a:schemeClr val="tx1"/>
                </a:solidFill>
              </a:rPr>
              <a:t>Example: “Technological solutions for small communities”, 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DBT</a:t>
            </a:r>
            <a:r>
              <a:rPr lang="en-US" i="1" dirty="0">
                <a:solidFill>
                  <a:schemeClr val="tx1"/>
                </a:solidFill>
              </a:rPr>
              <a:t>, 2002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1471</Words>
  <Application>Microsoft Office PowerPoint</Application>
  <PresentationFormat>Affichage à l'écran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Default Design</vt:lpstr>
      <vt:lpstr>The Method Toolbox for Technology Assessment:  From Science to Dialogue  </vt:lpstr>
      <vt:lpstr>Technology Assessment</vt:lpstr>
      <vt:lpstr>The TA method toolbox</vt:lpstr>
      <vt:lpstr>Three classes of TA methods</vt:lpstr>
      <vt:lpstr>Scientific TA Methods</vt:lpstr>
      <vt:lpstr>Scientific methods - Delphi survey</vt:lpstr>
      <vt:lpstr>Scientific methods - Scenario based analysis</vt:lpstr>
      <vt:lpstr>Interactive methods</vt:lpstr>
      <vt:lpstr>Interactive methods - Future workshop</vt:lpstr>
      <vt:lpstr>Interactive methods - Consensus conference</vt:lpstr>
      <vt:lpstr>Consensus conferences revisited</vt:lpstr>
      <vt:lpstr>Interactive methods - Expert hearing</vt:lpstr>
      <vt:lpstr>Communication methods</vt:lpstr>
      <vt:lpstr>Communicative methods - Science festival</vt:lpstr>
      <vt:lpstr>Communicative methods - Scientific café</vt:lpstr>
      <vt:lpstr>How to pick the right method? - 1</vt:lpstr>
      <vt:lpstr>How to pick-up the right method? - 2</vt:lpstr>
      <vt:lpstr>Methods in the service of TA</vt:lpstr>
      <vt:lpstr>Project design: from method to impact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Danielle Bütschi</cp:lastModifiedBy>
  <cp:revision>48</cp:revision>
  <dcterms:created xsi:type="dcterms:W3CDTF">2011-06-24T08:40:52Z</dcterms:created>
  <dcterms:modified xsi:type="dcterms:W3CDTF">2012-06-07T19:21:30Z</dcterms:modified>
</cp:coreProperties>
</file>