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67" r:id="rId3"/>
    <p:sldId id="268" r:id="rId4"/>
    <p:sldId id="269" r:id="rId5"/>
    <p:sldId id="270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6" r:id="rId20"/>
    <p:sldId id="287" r:id="rId21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ristine D'Anna-Huber" initials="cd" lastIdx="2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16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06-06T14:02:01.646" idx="1">
    <p:pos x="3041" y="918"/>
    <p:text>Majuscule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06-06T14:08:35.716" idx="5">
    <p:pos x="5124" y="3181"/>
    <p:text>expert interviews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06-06T14:19:48.377" idx="12">
    <p:pos x="4929" y="2190"/>
    <p:text>from half a day to a full day.</p:text>
  </p:cm>
</p:cmLst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redpac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2209800" y="1412875"/>
            <a:ext cx="6248400" cy="1008013"/>
          </a:xfrm>
        </p:spPr>
        <p:txBody>
          <a:bodyPr/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2209799" y="2574826"/>
            <a:ext cx="6264275" cy="1162050"/>
          </a:xfrm>
        </p:spPr>
        <p:txBody>
          <a:bodyPr anchor="b"/>
          <a:lstStyle>
            <a:lvl1pPr marL="0" indent="0" algn="l">
              <a:buNone/>
              <a:defRPr sz="1600">
                <a:solidFill>
                  <a:schemeClr val="accent2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dirty="0" smtClean="0"/>
              <a:t>Klikk for å redigere undertittelstil i malen</a:t>
            </a:r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844823"/>
            <a:ext cx="4038600" cy="396044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844825"/>
            <a:ext cx="4038600" cy="39604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 descr="siste2"/>
          <p:cNvPicPr>
            <a:picLocks noChangeAspect="1" noChangeArrowheads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207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44675"/>
            <a:ext cx="8240713" cy="392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9" r:id="rId2"/>
    <p:sldLayoutId id="2147483670" r:id="rId3"/>
    <p:sldLayoutId id="2147483671" r:id="rId4"/>
    <p:sldLayoutId id="2147483672" r:id="rId5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2"/>
          </a:solidFill>
          <a:latin typeface="+mn-lt"/>
          <a:ea typeface="+mn-ea"/>
          <a:cs typeface="+mn-cs"/>
        </a:defRPr>
      </a:lvl1pPr>
      <a:lvl2pPr marL="622300" indent="-263525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bg2"/>
          </a:solidFill>
          <a:latin typeface="+mn-lt"/>
        </a:defRPr>
      </a:lvl2pPr>
      <a:lvl3pPr marL="808038" indent="-182563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bg2"/>
          </a:solidFill>
          <a:latin typeface="+mn-lt"/>
        </a:defRPr>
      </a:lvl3pPr>
      <a:lvl4pPr marL="1074738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bg2"/>
          </a:solidFill>
          <a:latin typeface="+mn-lt"/>
        </a:defRPr>
      </a:lvl4pPr>
      <a:lvl5pPr marL="1341438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bg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tel 1"/>
          <p:cNvSpPr>
            <a:spLocks noGrp="1"/>
          </p:cNvSpPr>
          <p:nvPr>
            <p:ph type="ctrTitle"/>
          </p:nvPr>
        </p:nvSpPr>
        <p:spPr>
          <a:xfrm>
            <a:off x="2209800" y="1412875"/>
            <a:ext cx="6754688" cy="1008063"/>
          </a:xfrm>
        </p:spPr>
        <p:txBody>
          <a:bodyPr/>
          <a:lstStyle/>
          <a:p>
            <a:r>
              <a:rPr lang="en-US" b="1" dirty="0"/>
              <a:t>The Method </a:t>
            </a:r>
            <a:r>
              <a:rPr lang="en-US" b="1" dirty="0" smtClean="0"/>
              <a:t>Toolbox </a:t>
            </a:r>
            <a:r>
              <a:rPr lang="en-US" b="1" dirty="0"/>
              <a:t>for Technology Assessment: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From </a:t>
            </a:r>
            <a:r>
              <a:rPr lang="en-US" b="1" dirty="0"/>
              <a:t>Science to Dialogue</a:t>
            </a:r>
            <a:br>
              <a:rPr lang="en-US" b="1" dirty="0"/>
            </a:br>
            <a:r>
              <a:rPr lang="nb-NO" dirty="0" smtClean="0"/>
              <a:t/>
            </a:r>
            <a:br>
              <a:rPr lang="nb-NO" dirty="0" smtClean="0"/>
            </a:br>
            <a:endParaRPr lang="nb-NO" dirty="0" smtClean="0"/>
          </a:p>
        </p:txBody>
      </p:sp>
      <p:sp>
        <p:nvSpPr>
          <p:cNvPr id="3075" name="Undertittel 2"/>
          <p:cNvSpPr>
            <a:spLocks noGrp="1"/>
          </p:cNvSpPr>
          <p:nvPr>
            <p:ph type="subTitle" idx="1"/>
          </p:nvPr>
        </p:nvSpPr>
        <p:spPr>
          <a:xfrm>
            <a:off x="2195736" y="2996952"/>
            <a:ext cx="6264275" cy="2366244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nb-NO" sz="1800" dirty="0" smtClean="0"/>
              <a:t>Dr. Danielle Bütschi</a:t>
            </a:r>
          </a:p>
          <a:p>
            <a:pPr eaLnBrk="1" hangingPunct="1">
              <a:spcBef>
                <a:spcPct val="50000"/>
              </a:spcBef>
            </a:pPr>
            <a:r>
              <a:rPr lang="nb-NO" sz="1800" dirty="0" smtClean="0"/>
              <a:t>Swiss Center for Technology Assessment (TA-SWISS)</a:t>
            </a:r>
          </a:p>
          <a:p>
            <a:pPr eaLnBrk="1" hangingPunct="1">
              <a:spcBef>
                <a:spcPct val="50000"/>
              </a:spcBef>
            </a:pPr>
            <a:endParaRPr lang="nb-NO" sz="1800" dirty="0"/>
          </a:p>
          <a:p>
            <a:pPr eaLnBrk="1" hangingPunct="1">
              <a:spcBef>
                <a:spcPct val="50000"/>
              </a:spcBef>
            </a:pPr>
            <a:r>
              <a:rPr lang="nb-NO" sz="1800" dirty="0" smtClean="0"/>
              <a:t>PACITA 1st Summer School, Liège</a:t>
            </a:r>
          </a:p>
          <a:p>
            <a:pPr eaLnBrk="1" hangingPunct="1">
              <a:spcBef>
                <a:spcPct val="50000"/>
              </a:spcBef>
            </a:pPr>
            <a:r>
              <a:rPr lang="nb-NO" sz="1800" dirty="0" smtClean="0"/>
              <a:t>27 June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720055"/>
          </a:xfrm>
        </p:spPr>
        <p:txBody>
          <a:bodyPr/>
          <a:lstStyle/>
          <a:p>
            <a:r>
              <a:rPr lang="en-US" b="1" dirty="0" smtClean="0"/>
              <a:t>Interactive methods - Consensus </a:t>
            </a:r>
            <a:r>
              <a:rPr lang="en-US" b="1" dirty="0"/>
              <a:t>conference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40713" cy="4680519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During a consensus conference, a group of 30 citizens assess a </a:t>
            </a:r>
            <a:r>
              <a:rPr lang="en-US" dirty="0">
                <a:solidFill>
                  <a:schemeClr val="tx1"/>
                </a:solidFill>
              </a:rPr>
              <a:t>technology-related issue </a:t>
            </a:r>
            <a:r>
              <a:rPr lang="en-US" dirty="0" smtClean="0">
                <a:solidFill>
                  <a:schemeClr val="tx1"/>
                </a:solidFill>
              </a:rPr>
              <a:t>that is socially </a:t>
            </a:r>
            <a:r>
              <a:rPr lang="en-US" dirty="0">
                <a:solidFill>
                  <a:schemeClr val="tx1"/>
                </a:solidFill>
              </a:rPr>
              <a:t>controversial . 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The purpose is to broaden the debate on a technology related issue and include the viewpoints of non-experts in order to inform </a:t>
            </a:r>
            <a:r>
              <a:rPr lang="en-US" dirty="0" smtClean="0">
                <a:solidFill>
                  <a:schemeClr val="tx1"/>
                </a:solidFill>
              </a:rPr>
              <a:t>policy-makers.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Laypeople </a:t>
            </a:r>
            <a:r>
              <a:rPr lang="en-US" dirty="0">
                <a:solidFill>
                  <a:schemeClr val="tx1"/>
                </a:solidFill>
              </a:rPr>
              <a:t>put their questions and concerns to a panel of experts, assess the experts’ answers and then negotiate among themselves a consensus statement including their expectations, concerns and recommendation . </a:t>
            </a:r>
          </a:p>
          <a:p>
            <a:r>
              <a:rPr lang="en-US" dirty="0">
                <a:solidFill>
                  <a:schemeClr val="tx1"/>
                </a:solidFill>
              </a:rPr>
              <a:t>The output is a report written by the citizens. It is directed at parliamentarians, policy makers and the general public</a:t>
            </a:r>
          </a:p>
          <a:p>
            <a:r>
              <a:rPr lang="en-US" i="1" dirty="0">
                <a:solidFill>
                  <a:schemeClr val="tx1"/>
                </a:solidFill>
              </a:rPr>
              <a:t>Examples: “Testing our genes”, DBT, 2002; “Research on Human Beings”, 2003, TA-SWISS.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11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864071"/>
          </a:xfrm>
        </p:spPr>
        <p:txBody>
          <a:bodyPr/>
          <a:lstStyle/>
          <a:p>
            <a:r>
              <a:rPr lang="en-US" b="1" dirty="0"/>
              <a:t>Consensus conferences revisited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84784"/>
            <a:ext cx="8435280" cy="4680669"/>
          </a:xfrm>
        </p:spPr>
        <p:txBody>
          <a:bodyPr/>
          <a:lstStyle/>
          <a:p>
            <a:pPr marL="449263"/>
            <a:r>
              <a:rPr lang="en-US" sz="2200" dirty="0">
                <a:solidFill>
                  <a:schemeClr val="tx1"/>
                </a:solidFill>
              </a:rPr>
              <a:t>The Consensus conference method </a:t>
            </a:r>
            <a:r>
              <a:rPr lang="en-US" sz="2200" dirty="0" smtClean="0">
                <a:solidFill>
                  <a:schemeClr val="tx1"/>
                </a:solidFill>
              </a:rPr>
              <a:t>is </a:t>
            </a:r>
            <a:r>
              <a:rPr lang="en-US" sz="2200" dirty="0">
                <a:solidFill>
                  <a:schemeClr val="tx1"/>
                </a:solidFill>
              </a:rPr>
              <a:t>an expensive and time consuming </a:t>
            </a:r>
            <a:r>
              <a:rPr lang="en-US" sz="2200" dirty="0" smtClean="0">
                <a:solidFill>
                  <a:schemeClr val="tx1"/>
                </a:solidFill>
              </a:rPr>
              <a:t>method.</a:t>
            </a:r>
            <a:endParaRPr lang="en-US" sz="2200" dirty="0">
              <a:solidFill>
                <a:schemeClr val="tx1"/>
              </a:solidFill>
            </a:endParaRPr>
          </a:p>
          <a:p>
            <a:pPr marL="449263"/>
            <a:r>
              <a:rPr lang="en-US" sz="2200" dirty="0">
                <a:solidFill>
                  <a:schemeClr val="tx1"/>
                </a:solidFill>
              </a:rPr>
              <a:t>Many other methods </a:t>
            </a:r>
            <a:r>
              <a:rPr lang="en-US" sz="2200" dirty="0" smtClean="0">
                <a:solidFill>
                  <a:schemeClr val="tx1"/>
                </a:solidFill>
              </a:rPr>
              <a:t>are derived </a:t>
            </a:r>
            <a:r>
              <a:rPr lang="en-US" sz="2200" dirty="0">
                <a:solidFill>
                  <a:schemeClr val="tx1"/>
                </a:solidFill>
              </a:rPr>
              <a:t>from the consensus conference method, in order to reduce the costs for </a:t>
            </a:r>
            <a:r>
              <a:rPr lang="en-US" sz="2200" dirty="0" smtClean="0">
                <a:solidFill>
                  <a:schemeClr val="tx1"/>
                </a:solidFill>
              </a:rPr>
              <a:t>both organizers </a:t>
            </a:r>
            <a:r>
              <a:rPr lang="en-US" sz="2200" dirty="0">
                <a:solidFill>
                  <a:schemeClr val="tx1"/>
                </a:solidFill>
              </a:rPr>
              <a:t>and citizens </a:t>
            </a:r>
            <a:r>
              <a:rPr lang="en-US" sz="2200" dirty="0" smtClean="0">
                <a:solidFill>
                  <a:schemeClr val="tx1"/>
                </a:solidFill>
              </a:rPr>
              <a:t>(</a:t>
            </a:r>
            <a:r>
              <a:rPr lang="en-US" sz="2200" dirty="0" err="1" smtClean="0">
                <a:solidFill>
                  <a:schemeClr val="tx1"/>
                </a:solidFill>
              </a:rPr>
              <a:t>publifocus</a:t>
            </a:r>
            <a:r>
              <a:rPr lang="en-US" sz="2200" dirty="0">
                <a:solidFill>
                  <a:schemeClr val="tx1"/>
                </a:solidFill>
              </a:rPr>
              <a:t>, world wide views, etc.)</a:t>
            </a:r>
          </a:p>
          <a:p>
            <a:pPr marL="449263"/>
            <a:r>
              <a:rPr lang="en-US" sz="2200" dirty="0">
                <a:solidFill>
                  <a:schemeClr val="tx1"/>
                </a:solidFill>
              </a:rPr>
              <a:t>The purpose is the same (include the viewpoints of citizens in order to inform policy-making), but the </a:t>
            </a:r>
            <a:r>
              <a:rPr lang="en-US" sz="2200" dirty="0" smtClean="0">
                <a:solidFill>
                  <a:schemeClr val="tx1"/>
                </a:solidFill>
              </a:rPr>
              <a:t>design is less resource </a:t>
            </a:r>
            <a:r>
              <a:rPr lang="en-US" sz="2200" dirty="0" smtClean="0">
                <a:solidFill>
                  <a:schemeClr val="tx1"/>
                </a:solidFill>
              </a:rPr>
              <a:t>demanding.</a:t>
            </a:r>
            <a:endParaRPr lang="en-US" sz="2200" dirty="0" smtClean="0">
              <a:solidFill>
                <a:schemeClr val="tx1"/>
              </a:solidFill>
            </a:endParaRPr>
          </a:p>
          <a:p>
            <a:pPr marL="106363" indent="0">
              <a:buNone/>
            </a:pPr>
            <a:endParaRPr lang="en-US" sz="2200" dirty="0">
              <a:solidFill>
                <a:schemeClr val="tx1"/>
              </a:solidFill>
            </a:endParaRPr>
          </a:p>
          <a:p>
            <a:pPr marL="0" indent="0" algn="ctr">
              <a:lnSpc>
                <a:spcPct val="150000"/>
              </a:lnSpc>
              <a:spcAft>
                <a:spcPts val="600"/>
              </a:spcAft>
              <a:buNone/>
            </a:pPr>
            <a:r>
              <a:rPr lang="en-US" sz="2200" b="1" dirty="0" smtClean="0">
                <a:solidFill>
                  <a:schemeClr val="tx1"/>
                </a:solidFill>
              </a:rPr>
              <a:t>Consensus conferences, a model </a:t>
            </a:r>
            <a:r>
              <a:rPr lang="en-US" sz="2200" b="1" dirty="0">
                <a:solidFill>
                  <a:schemeClr val="tx1"/>
                </a:solidFill>
              </a:rPr>
              <a:t>for participatory TA.</a:t>
            </a:r>
          </a:p>
          <a:p>
            <a:endParaRPr lang="en-US" dirty="0"/>
          </a:p>
        </p:txBody>
      </p:sp>
      <p:sp>
        <p:nvSpPr>
          <p:cNvPr id="5" name="Flèche vers le bas 4"/>
          <p:cNvSpPr/>
          <p:nvPr/>
        </p:nvSpPr>
        <p:spPr>
          <a:xfrm>
            <a:off x="4558214" y="4293096"/>
            <a:ext cx="792088" cy="792088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05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Interactive methods - Expert </a:t>
            </a:r>
            <a:r>
              <a:rPr lang="en-US" b="1" dirty="0"/>
              <a:t>hearing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84784"/>
            <a:ext cx="8240713" cy="482453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Policy-makers (e.g. members of Parliament) invite experts from different disciplines to give their input on a technology-related issue and to answer their questions.</a:t>
            </a:r>
          </a:p>
          <a:p>
            <a:r>
              <a:rPr lang="en-US" dirty="0">
                <a:solidFill>
                  <a:schemeClr val="tx1"/>
                </a:solidFill>
              </a:rPr>
              <a:t>The purpose of expert panels is to give the politicians the opportunity to find answers to a number of specific questions in relation to a current policy issue. </a:t>
            </a:r>
          </a:p>
          <a:p>
            <a:r>
              <a:rPr lang="en-US" dirty="0">
                <a:solidFill>
                  <a:schemeClr val="tx1"/>
                </a:solidFill>
              </a:rPr>
              <a:t>A parliamentary hearing lasts between a half and a whole day. They can be open to the public. </a:t>
            </a:r>
          </a:p>
          <a:p>
            <a:r>
              <a:rPr lang="en-US" dirty="0">
                <a:solidFill>
                  <a:schemeClr val="tx1"/>
                </a:solidFill>
              </a:rPr>
              <a:t>The output of the hearing is a report containing a summary, a complete transcript of the hearing and the written expert presentations.</a:t>
            </a:r>
          </a:p>
          <a:p>
            <a:r>
              <a:rPr lang="en-US" i="1" dirty="0">
                <a:solidFill>
                  <a:schemeClr val="tx1"/>
                </a:solidFill>
              </a:rPr>
              <a:t>Example: “Hearing on the </a:t>
            </a:r>
            <a:r>
              <a:rPr lang="en-US" i="1" dirty="0" err="1">
                <a:solidFill>
                  <a:schemeClr val="tx1"/>
                </a:solidFill>
              </a:rPr>
              <a:t>Internationalisation</a:t>
            </a:r>
            <a:r>
              <a:rPr lang="en-US" i="1" dirty="0">
                <a:solidFill>
                  <a:schemeClr val="tx1"/>
                </a:solidFill>
              </a:rPr>
              <a:t> of Education”, </a:t>
            </a:r>
            <a:r>
              <a:rPr lang="en-US" i="1" dirty="0" smtClean="0">
                <a:solidFill>
                  <a:schemeClr val="tx1"/>
                </a:solidFill>
              </a:rPr>
              <a:t/>
            </a:r>
            <a:br>
              <a:rPr lang="en-US" i="1" dirty="0" smtClean="0">
                <a:solidFill>
                  <a:schemeClr val="tx1"/>
                </a:solidFill>
              </a:rPr>
            </a:br>
            <a:r>
              <a:rPr lang="en-US" i="1" dirty="0" smtClean="0">
                <a:solidFill>
                  <a:schemeClr val="tx1"/>
                </a:solidFill>
              </a:rPr>
              <a:t>DBT</a:t>
            </a:r>
            <a:r>
              <a:rPr lang="en-US" i="1" dirty="0">
                <a:solidFill>
                  <a:schemeClr val="tx1"/>
                </a:solidFill>
              </a:rPr>
              <a:t>, 2006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79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1008087"/>
          </a:xfrm>
        </p:spPr>
        <p:txBody>
          <a:bodyPr/>
          <a:lstStyle/>
          <a:p>
            <a:r>
              <a:rPr lang="de-DE" b="1" dirty="0"/>
              <a:t>Communication </a:t>
            </a:r>
            <a:r>
              <a:rPr lang="de-DE" b="1" dirty="0" err="1"/>
              <a:t>methods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40713" cy="4968552"/>
          </a:xfrm>
        </p:spPr>
        <p:txBody>
          <a:bodyPr/>
          <a:lstStyle/>
          <a:p>
            <a:pPr eaLnBrk="1" hangingPunct="1">
              <a:tabLst>
                <a:tab pos="441325" algn="l"/>
              </a:tabLst>
              <a:defRPr/>
            </a:pPr>
            <a:r>
              <a:rPr lang="en-US" dirty="0">
                <a:solidFill>
                  <a:schemeClr val="tx1"/>
                </a:solidFill>
              </a:rPr>
              <a:t>Communication methods may have several aims:</a:t>
            </a:r>
          </a:p>
          <a:p>
            <a:pPr lvl="1" eaLnBrk="1" hangingPunct="1">
              <a:tabLst>
                <a:tab pos="441325" algn="l"/>
              </a:tabLst>
              <a:defRPr/>
            </a:pPr>
            <a:r>
              <a:rPr lang="en-US" sz="2000" dirty="0">
                <a:solidFill>
                  <a:schemeClr val="tx1"/>
                </a:solidFill>
              </a:rPr>
              <a:t>Communicate the corporate image of a TA institution and the TA approach </a:t>
            </a:r>
          </a:p>
          <a:p>
            <a:pPr lvl="1" eaLnBrk="1" hangingPunct="1">
              <a:tabLst>
                <a:tab pos="441325" algn="l"/>
              </a:tabLst>
              <a:defRPr/>
            </a:pPr>
            <a:r>
              <a:rPr lang="en-US" sz="2000" dirty="0">
                <a:solidFill>
                  <a:schemeClr val="tx1"/>
                </a:solidFill>
              </a:rPr>
              <a:t>Disseminate the results of TA projects (e.g. a report)</a:t>
            </a:r>
          </a:p>
          <a:p>
            <a:pPr lvl="1" eaLnBrk="1" hangingPunct="1">
              <a:tabLst>
                <a:tab pos="441325" algn="l"/>
              </a:tabLst>
              <a:defRPr/>
            </a:pPr>
            <a:r>
              <a:rPr lang="en-US" sz="2000" dirty="0">
                <a:solidFill>
                  <a:schemeClr val="tx1"/>
                </a:solidFill>
              </a:rPr>
              <a:t>Communicate about science and technology</a:t>
            </a:r>
          </a:p>
          <a:p>
            <a:pPr eaLnBrk="1" hangingPunct="1">
              <a:tabLst>
                <a:tab pos="441325" algn="l"/>
              </a:tabLst>
              <a:defRPr/>
            </a:pPr>
            <a:r>
              <a:rPr lang="en-US" dirty="0">
                <a:solidFill>
                  <a:schemeClr val="tx1"/>
                </a:solidFill>
              </a:rPr>
              <a:t>Quality criteria:</a:t>
            </a:r>
          </a:p>
          <a:p>
            <a:pPr lvl="1" eaLnBrk="1" hangingPunct="1">
              <a:tabLst>
                <a:tab pos="441325" algn="l"/>
              </a:tabLst>
              <a:defRPr/>
            </a:pPr>
            <a:r>
              <a:rPr lang="en-US" sz="2000" dirty="0">
                <a:solidFill>
                  <a:schemeClr val="tx1"/>
                </a:solidFill>
              </a:rPr>
              <a:t>Flexibility related to the ongoing debate</a:t>
            </a:r>
          </a:p>
          <a:p>
            <a:pPr lvl="1" eaLnBrk="1" hangingPunct="1">
              <a:tabLst>
                <a:tab pos="441325" algn="l"/>
              </a:tabLst>
              <a:defRPr/>
            </a:pPr>
            <a:r>
              <a:rPr lang="en-US" sz="2000" dirty="0">
                <a:solidFill>
                  <a:schemeClr val="tx1"/>
                </a:solidFill>
              </a:rPr>
              <a:t>Political embedding</a:t>
            </a:r>
          </a:p>
          <a:p>
            <a:pPr lvl="1" eaLnBrk="1" hangingPunct="1">
              <a:tabLst>
                <a:tab pos="441325" algn="l"/>
              </a:tabLst>
              <a:defRPr/>
            </a:pPr>
            <a:r>
              <a:rPr lang="en-US" sz="2000" dirty="0">
                <a:solidFill>
                  <a:schemeClr val="tx1"/>
                </a:solidFill>
              </a:rPr>
              <a:t>Target oriented form and content</a:t>
            </a:r>
          </a:p>
          <a:p>
            <a:pPr eaLnBrk="1" hangingPunct="1">
              <a:tabLst>
                <a:tab pos="441325" algn="l"/>
              </a:tabLst>
              <a:defRPr/>
            </a:pPr>
            <a:r>
              <a:rPr lang="en-US" dirty="0">
                <a:solidFill>
                  <a:schemeClr val="tx1"/>
                </a:solidFill>
              </a:rPr>
              <a:t>Examples of methods:</a:t>
            </a:r>
          </a:p>
          <a:p>
            <a:pPr lvl="1" eaLnBrk="1" hangingPunct="1">
              <a:tabLst>
                <a:tab pos="441325" algn="l"/>
              </a:tabLst>
              <a:defRPr/>
            </a:pPr>
            <a:r>
              <a:rPr lang="en-US" sz="2000" dirty="0">
                <a:solidFill>
                  <a:schemeClr val="tx1"/>
                </a:solidFill>
              </a:rPr>
              <a:t>Newsletter, opinion article, fact-sheet, résumé, science theater, press release, conference,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35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864071"/>
          </a:xfrm>
        </p:spPr>
        <p:txBody>
          <a:bodyPr/>
          <a:lstStyle/>
          <a:p>
            <a:r>
              <a:rPr lang="de-CH" b="1" dirty="0" err="1" smtClean="0"/>
              <a:t>Communicative</a:t>
            </a:r>
            <a:r>
              <a:rPr lang="de-CH" b="1" dirty="0" smtClean="0"/>
              <a:t> </a:t>
            </a:r>
            <a:r>
              <a:rPr lang="de-CH" b="1" dirty="0" err="1" smtClean="0"/>
              <a:t>methods</a:t>
            </a:r>
            <a:r>
              <a:rPr lang="de-CH" b="1" dirty="0" smtClean="0"/>
              <a:t> - Science </a:t>
            </a:r>
            <a:r>
              <a:rPr lang="de-CH" b="1" dirty="0" err="1"/>
              <a:t>festival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44675"/>
            <a:ext cx="8240713" cy="4176613"/>
          </a:xfrm>
        </p:spPr>
        <p:txBody>
          <a:bodyPr/>
          <a:lstStyle/>
          <a:p>
            <a:pPr>
              <a:defRPr/>
            </a:pPr>
            <a:r>
              <a:rPr lang="de-CH" dirty="0" err="1">
                <a:solidFill>
                  <a:schemeClr val="tx1"/>
                </a:solidFill>
              </a:rPr>
              <a:t>One</a:t>
            </a:r>
            <a:r>
              <a:rPr lang="de-CH" dirty="0">
                <a:solidFill>
                  <a:schemeClr val="tx1"/>
                </a:solidFill>
              </a:rPr>
              <a:t> </a:t>
            </a:r>
            <a:r>
              <a:rPr lang="de-CH" dirty="0" err="1">
                <a:solidFill>
                  <a:schemeClr val="tx1"/>
                </a:solidFill>
              </a:rPr>
              <a:t>or</a:t>
            </a:r>
            <a:r>
              <a:rPr lang="de-CH" dirty="0">
                <a:solidFill>
                  <a:schemeClr val="tx1"/>
                </a:solidFill>
              </a:rPr>
              <a:t> </a:t>
            </a:r>
            <a:r>
              <a:rPr lang="de-CH" dirty="0" err="1">
                <a:solidFill>
                  <a:schemeClr val="tx1"/>
                </a:solidFill>
              </a:rPr>
              <a:t>more</a:t>
            </a:r>
            <a:r>
              <a:rPr lang="de-CH" dirty="0">
                <a:solidFill>
                  <a:schemeClr val="tx1"/>
                </a:solidFill>
              </a:rPr>
              <a:t> </a:t>
            </a:r>
            <a:r>
              <a:rPr lang="de-CH" dirty="0" err="1" smtClean="0">
                <a:solidFill>
                  <a:schemeClr val="tx1"/>
                </a:solidFill>
              </a:rPr>
              <a:t>days</a:t>
            </a:r>
            <a:r>
              <a:rPr lang="de-CH" dirty="0" smtClean="0">
                <a:solidFill>
                  <a:schemeClr val="tx1"/>
                </a:solidFill>
              </a:rPr>
              <a:t> </a:t>
            </a:r>
            <a:r>
              <a:rPr lang="de-CH" dirty="0" err="1">
                <a:solidFill>
                  <a:schemeClr val="tx1"/>
                </a:solidFill>
              </a:rPr>
              <a:t>event</a:t>
            </a:r>
            <a:r>
              <a:rPr lang="de-CH" dirty="0">
                <a:solidFill>
                  <a:schemeClr val="tx1"/>
                </a:solidFill>
              </a:rPr>
              <a:t>, </a:t>
            </a:r>
            <a:r>
              <a:rPr lang="de-CH" dirty="0" err="1">
                <a:solidFill>
                  <a:schemeClr val="tx1"/>
                </a:solidFill>
              </a:rPr>
              <a:t>involving</a:t>
            </a:r>
            <a:r>
              <a:rPr lang="de-CH" dirty="0">
                <a:solidFill>
                  <a:schemeClr val="tx1"/>
                </a:solidFill>
              </a:rPr>
              <a:t> </a:t>
            </a:r>
            <a:r>
              <a:rPr lang="de-CH" dirty="0" err="1">
                <a:solidFill>
                  <a:schemeClr val="tx1"/>
                </a:solidFill>
              </a:rPr>
              <a:t>scientists</a:t>
            </a:r>
            <a:r>
              <a:rPr lang="de-CH" dirty="0">
                <a:solidFill>
                  <a:schemeClr val="tx1"/>
                </a:solidFill>
              </a:rPr>
              <a:t> </a:t>
            </a:r>
            <a:r>
              <a:rPr lang="de-CH" dirty="0" err="1">
                <a:solidFill>
                  <a:schemeClr val="tx1"/>
                </a:solidFill>
              </a:rPr>
              <a:t>and</a:t>
            </a:r>
            <a:r>
              <a:rPr lang="de-CH" dirty="0">
                <a:solidFill>
                  <a:schemeClr val="tx1"/>
                </a:solidFill>
              </a:rPr>
              <a:t> </a:t>
            </a:r>
            <a:r>
              <a:rPr lang="de-CH" dirty="0" err="1">
                <a:solidFill>
                  <a:schemeClr val="tx1"/>
                </a:solidFill>
              </a:rPr>
              <a:t>artists</a:t>
            </a:r>
            <a:r>
              <a:rPr lang="de-CH" dirty="0">
                <a:solidFill>
                  <a:schemeClr val="tx1"/>
                </a:solidFill>
              </a:rPr>
              <a:t>.</a:t>
            </a:r>
          </a:p>
          <a:p>
            <a:pPr>
              <a:defRPr/>
            </a:pPr>
            <a:r>
              <a:rPr lang="de-CH" dirty="0" err="1">
                <a:solidFill>
                  <a:schemeClr val="tx1"/>
                </a:solidFill>
              </a:rPr>
              <a:t>Dedicated</a:t>
            </a:r>
            <a:r>
              <a:rPr lang="de-CH" dirty="0">
                <a:solidFill>
                  <a:schemeClr val="tx1"/>
                </a:solidFill>
              </a:rPr>
              <a:t> </a:t>
            </a:r>
            <a:r>
              <a:rPr lang="de-CH" dirty="0" err="1">
                <a:solidFill>
                  <a:schemeClr val="tx1"/>
                </a:solidFill>
              </a:rPr>
              <a:t>to</a:t>
            </a:r>
            <a:r>
              <a:rPr lang="de-CH" dirty="0">
                <a:solidFill>
                  <a:schemeClr val="tx1"/>
                </a:solidFill>
              </a:rPr>
              <a:t> a </a:t>
            </a:r>
            <a:r>
              <a:rPr lang="de-CH" dirty="0" err="1">
                <a:solidFill>
                  <a:schemeClr val="tx1"/>
                </a:solidFill>
              </a:rPr>
              <a:t>certain</a:t>
            </a:r>
            <a:r>
              <a:rPr lang="de-CH" dirty="0">
                <a:solidFill>
                  <a:schemeClr val="tx1"/>
                </a:solidFill>
              </a:rPr>
              <a:t> </a:t>
            </a:r>
            <a:r>
              <a:rPr lang="de-CH" dirty="0" err="1">
                <a:solidFill>
                  <a:schemeClr val="tx1"/>
                </a:solidFill>
              </a:rPr>
              <a:t>thematic</a:t>
            </a:r>
            <a:endParaRPr lang="de-CH" dirty="0">
              <a:solidFill>
                <a:schemeClr val="tx1"/>
              </a:solidFill>
            </a:endParaRPr>
          </a:p>
          <a:p>
            <a:pPr>
              <a:defRPr/>
            </a:pPr>
            <a:endParaRPr lang="de-CH" dirty="0">
              <a:solidFill>
                <a:schemeClr val="tx1"/>
              </a:solidFill>
            </a:endParaRPr>
          </a:p>
          <a:p>
            <a:pPr marL="358775" indent="0">
              <a:buFontTx/>
              <a:buNone/>
              <a:defRPr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The “Glass Body” technology festival,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Rathenau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Institute, 2008</a:t>
            </a:r>
          </a:p>
          <a:p>
            <a:pPr marL="358775" indent="0">
              <a:buFontTx/>
              <a:buNone/>
              <a:defRPr/>
            </a:pP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“The festival examined diverse modern phenomena such as supermarket loyalty cards, DNA analysis, security cameras and YouTube. The contributors included professor of criminal law </a:t>
            </a:r>
            <a:r>
              <a:rPr lang="en-US" i="1" dirty="0" err="1">
                <a:solidFill>
                  <a:schemeClr val="accent2">
                    <a:lumMod val="75000"/>
                  </a:schemeClr>
                </a:solidFill>
              </a:rPr>
              <a:t>Ybo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accent2">
                    <a:lumMod val="75000"/>
                  </a:schemeClr>
                </a:solidFill>
              </a:rPr>
              <a:t>Buruma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, author </a:t>
            </a:r>
            <a:r>
              <a:rPr lang="en-US" i="1" dirty="0" err="1">
                <a:solidFill>
                  <a:schemeClr val="accent2">
                    <a:lumMod val="75000"/>
                  </a:schemeClr>
                </a:solidFill>
              </a:rPr>
              <a:t>Joep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accent2">
                    <a:lumMod val="75000"/>
                  </a:schemeClr>
                </a:solidFill>
              </a:rPr>
              <a:t>Schrijvers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 and poetry slammer </a:t>
            </a:r>
            <a:r>
              <a:rPr lang="en-US" i="1" dirty="0" err="1">
                <a:solidFill>
                  <a:schemeClr val="accent2">
                    <a:lumMod val="75000"/>
                  </a:schemeClr>
                </a:solidFill>
              </a:rPr>
              <a:t>Krijn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 Peter </a:t>
            </a:r>
            <a:r>
              <a:rPr lang="en-US" i="1" dirty="0" err="1">
                <a:solidFill>
                  <a:schemeClr val="accent2">
                    <a:lumMod val="75000"/>
                  </a:schemeClr>
                </a:solidFill>
              </a:rPr>
              <a:t>Hesselink</a:t>
            </a:r>
            <a:r>
              <a:rPr lang="en-US" i="1" dirty="0">
                <a:solidFill>
                  <a:schemeClr val="accent2">
                    <a:lumMod val="75000"/>
                  </a:schemeClr>
                </a:solidFill>
              </a:rPr>
              <a:t>.”</a:t>
            </a:r>
            <a:endParaRPr lang="de-CH" i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57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864071"/>
          </a:xfrm>
        </p:spPr>
        <p:txBody>
          <a:bodyPr/>
          <a:lstStyle/>
          <a:p>
            <a:r>
              <a:rPr lang="en-US" b="1" dirty="0" smtClean="0"/>
              <a:t>Communicative methods - Scientific </a:t>
            </a:r>
            <a:r>
              <a:rPr lang="en-US" b="1" dirty="0"/>
              <a:t>café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84784"/>
            <a:ext cx="8240713" cy="504056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A panel of 3-5 experts is invited to </a:t>
            </a:r>
            <a:r>
              <a:rPr lang="en-US" dirty="0" smtClean="0">
                <a:solidFill>
                  <a:schemeClr val="tx1"/>
                </a:solidFill>
              </a:rPr>
              <a:t>discuss a </a:t>
            </a:r>
            <a:r>
              <a:rPr lang="en-US" dirty="0">
                <a:solidFill>
                  <a:schemeClr val="tx1"/>
                </a:solidFill>
              </a:rPr>
              <a:t>technological or scientific issue </a:t>
            </a:r>
            <a:r>
              <a:rPr lang="en-US" dirty="0" smtClean="0">
                <a:solidFill>
                  <a:schemeClr val="tx1"/>
                </a:solidFill>
              </a:rPr>
              <a:t>with </a:t>
            </a:r>
            <a:r>
              <a:rPr lang="en-US" dirty="0">
                <a:solidFill>
                  <a:schemeClr val="tx1"/>
                </a:solidFill>
              </a:rPr>
              <a:t>the </a:t>
            </a:r>
            <a:r>
              <a:rPr lang="en-US" dirty="0" smtClean="0">
                <a:solidFill>
                  <a:schemeClr val="tx1"/>
                </a:solidFill>
              </a:rPr>
              <a:t>public. </a:t>
            </a:r>
            <a:endParaRPr lang="en-US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The purpose of the scientific café is to achieve a sound and common understanding of a technology related issue.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The atmosphere should be </a:t>
            </a:r>
            <a:r>
              <a:rPr lang="en-US" dirty="0" smtClean="0">
                <a:solidFill>
                  <a:schemeClr val="tx1"/>
                </a:solidFill>
              </a:rPr>
              <a:t>one </a:t>
            </a:r>
            <a:r>
              <a:rPr lang="en-US" dirty="0">
                <a:solidFill>
                  <a:schemeClr val="tx1"/>
                </a:solidFill>
              </a:rPr>
              <a:t>of a café, i.e. </a:t>
            </a:r>
            <a:r>
              <a:rPr lang="en-US" dirty="0" smtClean="0">
                <a:solidFill>
                  <a:schemeClr val="tx1"/>
                </a:solidFill>
              </a:rPr>
              <a:t>audience sitting at </a:t>
            </a:r>
            <a:r>
              <a:rPr lang="en-US" dirty="0">
                <a:solidFill>
                  <a:schemeClr val="tx1"/>
                </a:solidFill>
              </a:rPr>
              <a:t>small tables (3-5 persons per table) and the discussions being informal. After a short round of presentation, the experts answer the </a:t>
            </a:r>
            <a:r>
              <a:rPr lang="en-US" dirty="0" smtClean="0">
                <a:solidFill>
                  <a:schemeClr val="tx1"/>
                </a:solidFill>
              </a:rPr>
              <a:t>audience’s questions.</a:t>
            </a:r>
            <a:endParaRPr lang="en-US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A moderator is leading the discussions.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Examples: 	</a:t>
            </a:r>
          </a:p>
          <a:p>
            <a:pPr lvl="1">
              <a:defRPr/>
            </a:pPr>
            <a:r>
              <a:rPr lang="en-US" sz="2000" i="1" dirty="0">
                <a:solidFill>
                  <a:schemeClr val="tx1"/>
                </a:solidFill>
              </a:rPr>
              <a:t>“The vulnerability of the IT infrastructure”, DBT, 2003</a:t>
            </a:r>
          </a:p>
          <a:p>
            <a:pPr lvl="1">
              <a:defRPr/>
            </a:pPr>
            <a:r>
              <a:rPr lang="en-US" sz="2000" i="1" dirty="0">
                <a:solidFill>
                  <a:schemeClr val="tx1"/>
                </a:solidFill>
              </a:rPr>
              <a:t>“Internet and young people: Is it </a:t>
            </a:r>
            <a:r>
              <a:rPr lang="en-US" sz="2000" i="1" dirty="0" smtClean="0">
                <a:solidFill>
                  <a:schemeClr val="tx1"/>
                </a:solidFill>
              </a:rPr>
              <a:t>serious, doctor</a:t>
            </a:r>
            <a:r>
              <a:rPr lang="en-US" sz="2000" i="1" dirty="0">
                <a:solidFill>
                  <a:schemeClr val="tx1"/>
                </a:solidFill>
              </a:rPr>
              <a:t>?”, </a:t>
            </a:r>
            <a:br>
              <a:rPr lang="en-US" sz="2000" i="1" dirty="0">
                <a:solidFill>
                  <a:schemeClr val="tx1"/>
                </a:solidFill>
              </a:rPr>
            </a:br>
            <a:r>
              <a:rPr lang="en-US" sz="2000" i="1" dirty="0">
                <a:solidFill>
                  <a:schemeClr val="tx1"/>
                </a:solidFill>
              </a:rPr>
              <a:t>TA-SWISS, 2011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27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936079"/>
          </a:xfrm>
        </p:spPr>
        <p:txBody>
          <a:bodyPr/>
          <a:lstStyle/>
          <a:p>
            <a:r>
              <a:rPr lang="en-US" b="1" dirty="0"/>
              <a:t>How to </a:t>
            </a:r>
            <a:r>
              <a:rPr lang="en-US" b="1" dirty="0" smtClean="0"/>
              <a:t>pick </a:t>
            </a:r>
            <a:r>
              <a:rPr lang="en-US" b="1" dirty="0"/>
              <a:t>the right method</a:t>
            </a:r>
            <a:r>
              <a:rPr lang="en-US" b="1" dirty="0" smtClean="0"/>
              <a:t>? - 1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84784"/>
            <a:ext cx="8240713" cy="5040560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The institutional setting will affect the kind of </a:t>
            </a:r>
            <a:r>
              <a:rPr lang="en-US" b="1" dirty="0" smtClean="0">
                <a:solidFill>
                  <a:schemeClr val="tx1"/>
                </a:solidFill>
              </a:rPr>
              <a:t>method used </a:t>
            </a:r>
            <a:r>
              <a:rPr lang="en-US" b="1" dirty="0">
                <a:solidFill>
                  <a:schemeClr val="tx1"/>
                </a:solidFill>
              </a:rPr>
              <a:t>: 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What is the mission of the TA organization? Is it a scientific institution or a </a:t>
            </a:r>
            <a:r>
              <a:rPr lang="en-US" sz="2000" dirty="0" smtClean="0">
                <a:solidFill>
                  <a:schemeClr val="tx1"/>
                </a:solidFill>
              </a:rPr>
              <a:t>policy </a:t>
            </a:r>
            <a:r>
              <a:rPr lang="en-US" sz="2000" dirty="0" smtClean="0">
                <a:solidFill>
                  <a:schemeClr val="tx1"/>
                </a:solidFill>
              </a:rPr>
              <a:t>advisory body? </a:t>
            </a:r>
            <a:endParaRPr lang="en-US" sz="2000" dirty="0">
              <a:solidFill>
                <a:schemeClr val="tx1"/>
              </a:solidFill>
            </a:endParaRP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Who are the addressees? 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Which expertise is available within the institution? What is in the method toolbox of the TA institution?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What are the available resources?</a:t>
            </a:r>
          </a:p>
          <a:p>
            <a:r>
              <a:rPr lang="en-US" b="1" dirty="0">
                <a:solidFill>
                  <a:schemeClr val="tx1"/>
                </a:solidFill>
              </a:rPr>
              <a:t>What is the issue being assessed and what is the political and social context (framing)?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Technology-oriented issue </a:t>
            </a:r>
            <a:r>
              <a:rPr lang="en-US" sz="2000" dirty="0" err="1">
                <a:solidFill>
                  <a:schemeClr val="tx1"/>
                </a:solidFill>
              </a:rPr>
              <a:t>vs</a:t>
            </a:r>
            <a:r>
              <a:rPr lang="en-US" sz="2000" dirty="0">
                <a:solidFill>
                  <a:schemeClr val="tx1"/>
                </a:solidFill>
              </a:rPr>
              <a:t> problem-oriented issue?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What is the stage of the policy-making process? What is the intensity of the political debate?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To what extent is </a:t>
            </a:r>
            <a:r>
              <a:rPr lang="en-US" sz="2000" dirty="0">
                <a:solidFill>
                  <a:schemeClr val="tx1"/>
                </a:solidFill>
              </a:rPr>
              <a:t>the issue discussed in society? </a:t>
            </a:r>
            <a:endParaRPr lang="en-US" sz="2000" dirty="0" smtClean="0">
              <a:solidFill>
                <a:schemeClr val="tx1"/>
              </a:solidFill>
            </a:endParaRP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Is </a:t>
            </a:r>
            <a:r>
              <a:rPr lang="en-US" sz="2000" dirty="0">
                <a:solidFill>
                  <a:schemeClr val="tx1"/>
                </a:solidFill>
              </a:rPr>
              <a:t>it </a:t>
            </a:r>
            <a:r>
              <a:rPr lang="en-US" sz="2000" dirty="0" err="1">
                <a:solidFill>
                  <a:schemeClr val="tx1"/>
                </a:solidFill>
              </a:rPr>
              <a:t>conflictual</a:t>
            </a:r>
            <a:r>
              <a:rPr lang="en-US" sz="2000" dirty="0">
                <a:solidFill>
                  <a:schemeClr val="tx1"/>
                </a:solidFill>
              </a:rPr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73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How to pick-up the right method? </a:t>
            </a:r>
            <a:r>
              <a:rPr lang="en-US" b="1" dirty="0" smtClean="0"/>
              <a:t>- 2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628800"/>
            <a:ext cx="8240713" cy="4680669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What is the development stage of the technology under scrutiny?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Development stage (need to better understand what the technology is and </a:t>
            </a:r>
            <a:r>
              <a:rPr lang="en-US" sz="2000" dirty="0" smtClean="0">
                <a:solidFill>
                  <a:schemeClr val="tx1"/>
                </a:solidFill>
              </a:rPr>
              <a:t>its opportunities </a:t>
            </a:r>
            <a:r>
              <a:rPr lang="en-US" sz="2000" dirty="0">
                <a:solidFill>
                  <a:schemeClr val="tx1"/>
                </a:solidFill>
              </a:rPr>
              <a:t>and risks, to discuss societal goals with respect to </a:t>
            </a:r>
            <a:r>
              <a:rPr lang="en-US" sz="2000" dirty="0" smtClean="0">
                <a:solidFill>
                  <a:schemeClr val="tx1"/>
                </a:solidFill>
              </a:rPr>
              <a:t>this </a:t>
            </a:r>
            <a:r>
              <a:rPr lang="en-US" sz="2000" dirty="0">
                <a:solidFill>
                  <a:schemeClr val="tx1"/>
                </a:solidFill>
              </a:rPr>
              <a:t>emerging </a:t>
            </a:r>
            <a:r>
              <a:rPr lang="en-US" sz="2000" dirty="0" smtClean="0">
                <a:solidFill>
                  <a:schemeClr val="tx1"/>
                </a:solidFill>
              </a:rPr>
              <a:t>technology)</a:t>
            </a:r>
            <a:endParaRPr lang="en-US" sz="2000" dirty="0">
              <a:solidFill>
                <a:schemeClr val="tx1"/>
              </a:solidFill>
            </a:endParaRP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Existing technology (need to solve conflicts, to shape the technology, to reconsider a technology </a:t>
            </a:r>
            <a:r>
              <a:rPr lang="en-US" sz="2000" dirty="0" smtClean="0">
                <a:solidFill>
                  <a:schemeClr val="tx1"/>
                </a:solidFill>
              </a:rPr>
              <a:t>having regard to </a:t>
            </a:r>
            <a:r>
              <a:rPr lang="en-US" sz="2000" dirty="0">
                <a:solidFill>
                  <a:schemeClr val="tx1"/>
                </a:solidFill>
              </a:rPr>
              <a:t>the present reality, etc</a:t>
            </a:r>
            <a:r>
              <a:rPr lang="en-US" sz="2000" dirty="0" smtClean="0">
                <a:solidFill>
                  <a:schemeClr val="tx1"/>
                </a:solidFill>
              </a:rPr>
              <a:t>.)</a:t>
            </a:r>
          </a:p>
          <a:p>
            <a:pPr marL="358775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What kind of knowledge is available?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What about the quantity and quality of available knowledge?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Is there consensus among experts and scientists?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Are there “knowledge gaps”?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57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Methods in the service of TA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Doing TA is not about applying a given “TA method”, but to design TA projects using the appropriate method(s)</a:t>
            </a:r>
          </a:p>
          <a:p>
            <a:pPr marL="0" indent="0">
              <a:buFontTx/>
              <a:buNone/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The TA method toolbox may vary from institution to institution.</a:t>
            </a:r>
          </a:p>
          <a:p>
            <a:pPr marL="0" indent="0">
              <a:buFontTx/>
              <a:buNone/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The TA method toolbox can be filled with new and innovative tools.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96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Project design: from method to impact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556792"/>
            <a:ext cx="6728844" cy="392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716933" y="5661248"/>
            <a:ext cx="71287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FontTx/>
              <a:buNone/>
              <a:defRPr/>
            </a:pPr>
            <a:r>
              <a:rPr lang="en-US" sz="1600" dirty="0"/>
              <a:t>From: Decker and </a:t>
            </a:r>
            <a:r>
              <a:rPr lang="en-US" sz="1600" dirty="0" err="1"/>
              <a:t>Ladikas</a:t>
            </a:r>
            <a:r>
              <a:rPr lang="en-US" sz="1600" dirty="0"/>
              <a:t> (</a:t>
            </a:r>
            <a:r>
              <a:rPr lang="en-US" sz="1600" dirty="0" err="1"/>
              <a:t>Eds</a:t>
            </a:r>
            <a:r>
              <a:rPr lang="en-US" sz="1600" dirty="0"/>
              <a:t>), 2004. </a:t>
            </a:r>
            <a:r>
              <a:rPr lang="en-US" sz="1600" i="1" dirty="0"/>
              <a:t>Bridges between Science, Society and Policy. Technology Assessment – Methods and Impacts, </a:t>
            </a:r>
            <a:r>
              <a:rPr lang="en-US" sz="1600" dirty="0"/>
              <a:t>Springer.</a:t>
            </a:r>
          </a:p>
        </p:txBody>
      </p:sp>
    </p:spTree>
    <p:extLst>
      <p:ext uri="{BB962C8B-B14F-4D97-AF65-F5344CB8AC3E}">
        <p14:creationId xmlns:p14="http://schemas.microsoft.com/office/powerpoint/2010/main" val="26949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siste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229600" cy="1143000"/>
          </a:xfrm>
        </p:spPr>
        <p:txBody>
          <a:bodyPr/>
          <a:lstStyle/>
          <a:p>
            <a:pPr eaLnBrk="1" hangingPunct="1"/>
            <a:r>
              <a:rPr lang="fr-CH" b="1" dirty="0"/>
              <a:t>Technology Assessment</a:t>
            </a:r>
            <a:endParaRPr lang="nb-NO" b="1" dirty="0" smtClean="0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3921125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b="1" dirty="0">
                <a:solidFill>
                  <a:schemeClr val="tx1"/>
                </a:solidFill>
              </a:rPr>
              <a:t>A common understanding of mission and approach:</a:t>
            </a:r>
          </a:p>
          <a:p>
            <a:pPr lvl="1">
              <a:spcBef>
                <a:spcPts val="1200"/>
              </a:spcBef>
            </a:pPr>
            <a:r>
              <a:rPr lang="en-US" sz="2000" dirty="0">
                <a:solidFill>
                  <a:schemeClr val="tx1"/>
                </a:solidFill>
              </a:rPr>
              <a:t>Study and evaluation of the consequences of existing, </a:t>
            </a: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new </a:t>
            </a:r>
            <a:r>
              <a:rPr lang="en-US" sz="2000" dirty="0">
                <a:solidFill>
                  <a:schemeClr val="tx1"/>
                </a:solidFill>
              </a:rPr>
              <a:t>or emerging technologies</a:t>
            </a:r>
          </a:p>
          <a:p>
            <a:pPr lvl="1">
              <a:spcBef>
                <a:spcPts val="1200"/>
              </a:spcBef>
            </a:pPr>
            <a:r>
              <a:rPr lang="en-US" sz="2000" dirty="0">
                <a:solidFill>
                  <a:schemeClr val="tx1"/>
                </a:solidFill>
              </a:rPr>
              <a:t>Interdisciplinarity</a:t>
            </a:r>
          </a:p>
          <a:p>
            <a:pPr lvl="1">
              <a:spcBef>
                <a:spcPts val="1200"/>
              </a:spcBef>
            </a:pPr>
            <a:r>
              <a:rPr lang="en-US" sz="2000" dirty="0">
                <a:solidFill>
                  <a:schemeClr val="tx1"/>
                </a:solidFill>
              </a:rPr>
              <a:t>Communication</a:t>
            </a:r>
          </a:p>
          <a:p>
            <a:pPr lvl="1">
              <a:spcBef>
                <a:spcPts val="120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… but, a variety of methods!</a:t>
            </a:r>
          </a:p>
        </p:txBody>
      </p:sp>
      <p:sp>
        <p:nvSpPr>
          <p:cNvPr id="5" name="Rectangle avec flèche vers le bas 1"/>
          <p:cNvSpPr>
            <a:spLocks noChangeArrowheads="1"/>
          </p:cNvSpPr>
          <p:nvPr/>
        </p:nvSpPr>
        <p:spPr bwMode="auto">
          <a:xfrm>
            <a:off x="6586536" y="4781426"/>
            <a:ext cx="520700" cy="1008062"/>
          </a:xfrm>
          <a:prstGeom prst="downArrowCallout">
            <a:avLst>
              <a:gd name="adj1" fmla="val 25000"/>
              <a:gd name="adj2" fmla="val 25000"/>
              <a:gd name="adj3" fmla="val 24988"/>
              <a:gd name="adj4" fmla="val 64977"/>
            </a:avLst>
          </a:prstGeom>
          <a:solidFill>
            <a:schemeClr val="accent6">
              <a:lumMod val="60000"/>
              <a:lumOff val="4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sp>
        <p:nvSpPr>
          <p:cNvPr id="6" name="Rectangle avec flèche vers le bas 4"/>
          <p:cNvSpPr>
            <a:spLocks noChangeArrowheads="1"/>
          </p:cNvSpPr>
          <p:nvPr/>
        </p:nvSpPr>
        <p:spPr bwMode="auto">
          <a:xfrm rot="16200000">
            <a:off x="7385843" y="4028157"/>
            <a:ext cx="519112" cy="952500"/>
          </a:xfrm>
          <a:prstGeom prst="downArrowCallout">
            <a:avLst>
              <a:gd name="adj1" fmla="val 25000"/>
              <a:gd name="adj2" fmla="val 25000"/>
              <a:gd name="adj3" fmla="val 24975"/>
              <a:gd name="adj4" fmla="val 64977"/>
            </a:avLst>
          </a:prstGeom>
          <a:solidFill>
            <a:schemeClr val="accent6">
              <a:lumMod val="60000"/>
              <a:lumOff val="4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sp>
        <p:nvSpPr>
          <p:cNvPr id="7" name="Rectangle avec flèche vers le bas 5"/>
          <p:cNvSpPr>
            <a:spLocks noChangeArrowheads="1"/>
          </p:cNvSpPr>
          <p:nvPr/>
        </p:nvSpPr>
        <p:spPr bwMode="auto">
          <a:xfrm rot="10800000">
            <a:off x="6586536" y="3212976"/>
            <a:ext cx="531813" cy="1008062"/>
          </a:xfrm>
          <a:prstGeom prst="downArrowCallout">
            <a:avLst>
              <a:gd name="adj1" fmla="val 25000"/>
              <a:gd name="adj2" fmla="val 25000"/>
              <a:gd name="adj3" fmla="val 25037"/>
              <a:gd name="adj4" fmla="val 64977"/>
            </a:avLst>
          </a:prstGeom>
          <a:solidFill>
            <a:schemeClr val="accent6">
              <a:lumMod val="60000"/>
              <a:lumOff val="40000"/>
            </a:schemeClr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sp>
        <p:nvSpPr>
          <p:cNvPr id="8" name="Rectangle avec flèche vers le bas 6"/>
          <p:cNvSpPr>
            <a:spLocks noChangeArrowheads="1"/>
          </p:cNvSpPr>
          <p:nvPr/>
        </p:nvSpPr>
        <p:spPr bwMode="auto">
          <a:xfrm rot="5400000">
            <a:off x="5800723" y="4025776"/>
            <a:ext cx="519113" cy="960438"/>
          </a:xfrm>
          <a:prstGeom prst="downArrowCallout">
            <a:avLst>
              <a:gd name="adj1" fmla="val 25000"/>
              <a:gd name="adj2" fmla="val 25000"/>
              <a:gd name="adj3" fmla="val 25020"/>
              <a:gd name="adj4" fmla="val 64977"/>
            </a:avLst>
          </a:prstGeom>
          <a:solidFill>
            <a:schemeClr val="accent6">
              <a:lumMod val="60000"/>
              <a:lumOff val="4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sp>
        <p:nvSpPr>
          <p:cNvPr id="9" name="ZoneTexte 8"/>
          <p:cNvSpPr txBox="1">
            <a:spLocks noChangeArrowheads="1"/>
          </p:cNvSpPr>
          <p:nvPr/>
        </p:nvSpPr>
        <p:spPr bwMode="auto">
          <a:xfrm>
            <a:off x="6527799" y="4285229"/>
            <a:ext cx="6492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CH" b="1" dirty="0">
                <a:solidFill>
                  <a:srgbClr val="002060"/>
                </a:solidFill>
              </a:rPr>
              <a:t>TA</a:t>
            </a:r>
            <a:endParaRPr lang="en-US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Thank you for your interest!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29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564903"/>
            <a:ext cx="255270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/>
              <a:t>The TA </a:t>
            </a:r>
            <a:r>
              <a:rPr lang="de-CH" b="1" dirty="0" err="1"/>
              <a:t>method</a:t>
            </a:r>
            <a:r>
              <a:rPr lang="de-CH" b="1" dirty="0"/>
              <a:t> </a:t>
            </a:r>
            <a:r>
              <a:rPr lang="de-CH" b="1" dirty="0" err="1"/>
              <a:t>toolbox</a:t>
            </a:r>
            <a:endParaRPr lang="nb-NO" b="1" dirty="0" smtClean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844675"/>
            <a:ext cx="8240713" cy="4680669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Many available TA </a:t>
            </a:r>
            <a:r>
              <a:rPr lang="en-US" dirty="0" smtClean="0">
                <a:solidFill>
                  <a:schemeClr val="tx1"/>
                </a:solidFill>
              </a:rPr>
              <a:t>methods</a:t>
            </a:r>
            <a:endParaRPr lang="en-US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New methods are constantly </a:t>
            </a:r>
            <a:r>
              <a:rPr lang="en-US" dirty="0" smtClean="0">
                <a:solidFill>
                  <a:schemeClr val="tx1"/>
                </a:solidFill>
              </a:rPr>
              <a:t>developed</a:t>
            </a:r>
            <a:endParaRPr lang="en-US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Methods may have different aims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Collect data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Provide knowledge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Make previsions about the future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Organize communication among stakeholders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Gain understanding of the structure of conflicts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Contribute to conflict resolution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 err="1"/>
              <a:t>Three</a:t>
            </a:r>
            <a:r>
              <a:rPr lang="de-CH" b="1" dirty="0"/>
              <a:t> </a:t>
            </a:r>
            <a:r>
              <a:rPr lang="de-CH" b="1" dirty="0" err="1"/>
              <a:t>classes</a:t>
            </a:r>
            <a:r>
              <a:rPr lang="de-CH" b="1" dirty="0"/>
              <a:t> </a:t>
            </a:r>
            <a:r>
              <a:rPr lang="de-CH" b="1" dirty="0" err="1"/>
              <a:t>of</a:t>
            </a:r>
            <a:r>
              <a:rPr lang="de-CH" b="1" dirty="0"/>
              <a:t> TA </a:t>
            </a:r>
            <a:r>
              <a:rPr lang="de-CH" b="1" dirty="0" err="1"/>
              <a:t>methods</a:t>
            </a:r>
            <a:endParaRPr lang="nb-NO" b="1" dirty="0" smtClean="0"/>
          </a:p>
        </p:txBody>
      </p:sp>
      <p:sp>
        <p:nvSpPr>
          <p:cNvPr id="6147" name="Plassholder for innhold 2"/>
          <p:cNvSpPr>
            <a:spLocks noGrp="1"/>
          </p:cNvSpPr>
          <p:nvPr>
            <p:ph idx="1"/>
          </p:nvPr>
        </p:nvSpPr>
        <p:spPr>
          <a:xfrm>
            <a:off x="457200" y="1484784"/>
            <a:ext cx="8240713" cy="5112568"/>
          </a:xfrm>
        </p:spPr>
        <p:txBody>
          <a:bodyPr/>
          <a:lstStyle/>
          <a:p>
            <a:pPr marL="2608263" indent="0">
              <a:spcBef>
                <a:spcPts val="0"/>
              </a:spcBef>
              <a:buNone/>
              <a:defRPr/>
            </a:pPr>
            <a:endParaRPr lang="de-CH" dirty="0" smtClean="0">
              <a:solidFill>
                <a:schemeClr val="tx1"/>
              </a:solidFill>
            </a:endParaRPr>
          </a:p>
          <a:p>
            <a:pPr marL="2608263" indent="0">
              <a:spcBef>
                <a:spcPts val="0"/>
              </a:spcBef>
              <a:buNone/>
              <a:defRPr/>
            </a:pPr>
            <a:r>
              <a:rPr lang="de-CH" b="1" dirty="0" smtClean="0">
                <a:solidFill>
                  <a:schemeClr val="tx1"/>
                </a:solidFill>
              </a:rPr>
              <a:t>Scientific </a:t>
            </a:r>
            <a:r>
              <a:rPr lang="de-CH" b="1" dirty="0">
                <a:solidFill>
                  <a:schemeClr val="tx1"/>
                </a:solidFill>
              </a:rPr>
              <a:t>TA </a:t>
            </a:r>
            <a:r>
              <a:rPr lang="de-CH" b="1" dirty="0" err="1">
                <a:solidFill>
                  <a:schemeClr val="tx1"/>
                </a:solidFill>
              </a:rPr>
              <a:t>methods</a:t>
            </a:r>
            <a:endParaRPr lang="de-CH" b="1" dirty="0">
              <a:solidFill>
                <a:schemeClr val="tx1"/>
              </a:solidFill>
            </a:endParaRPr>
          </a:p>
          <a:p>
            <a:pPr marL="2608263" indent="0">
              <a:spcBef>
                <a:spcPts val="0"/>
              </a:spcBef>
              <a:buNone/>
              <a:defRPr/>
            </a:pPr>
            <a:r>
              <a:rPr lang="de-CH" dirty="0">
                <a:solidFill>
                  <a:schemeClr val="tx1"/>
                </a:solidFill>
              </a:rPr>
              <a:t/>
            </a:r>
            <a:br>
              <a:rPr lang="de-CH" dirty="0">
                <a:solidFill>
                  <a:schemeClr val="tx1"/>
                </a:solidFill>
              </a:rPr>
            </a:br>
            <a:endParaRPr lang="de-CH" dirty="0">
              <a:solidFill>
                <a:schemeClr val="tx1"/>
              </a:solidFill>
            </a:endParaRPr>
          </a:p>
          <a:p>
            <a:pPr marL="2608263" indent="0">
              <a:spcBef>
                <a:spcPts val="0"/>
              </a:spcBef>
              <a:buNone/>
              <a:defRPr/>
            </a:pPr>
            <a:r>
              <a:rPr lang="de-CH" dirty="0">
                <a:solidFill>
                  <a:schemeClr val="tx1"/>
                </a:solidFill>
              </a:rPr>
              <a:t/>
            </a:r>
            <a:br>
              <a:rPr lang="de-CH" dirty="0">
                <a:solidFill>
                  <a:schemeClr val="tx1"/>
                </a:solidFill>
              </a:rPr>
            </a:br>
            <a:endParaRPr lang="de-CH" dirty="0">
              <a:solidFill>
                <a:schemeClr val="tx1"/>
              </a:solidFill>
            </a:endParaRPr>
          </a:p>
          <a:p>
            <a:pPr marL="2608263" indent="0">
              <a:spcBef>
                <a:spcPts val="0"/>
              </a:spcBef>
              <a:buNone/>
              <a:defRPr/>
            </a:pPr>
            <a:r>
              <a:rPr lang="de-CH" b="1" dirty="0">
                <a:solidFill>
                  <a:schemeClr val="tx1"/>
                </a:solidFill>
              </a:rPr>
              <a:t>Interactive TA </a:t>
            </a:r>
            <a:r>
              <a:rPr lang="de-CH" b="1" dirty="0" err="1">
                <a:solidFill>
                  <a:schemeClr val="tx1"/>
                </a:solidFill>
              </a:rPr>
              <a:t>methods</a:t>
            </a:r>
            <a:endParaRPr lang="de-CH" b="1" dirty="0">
              <a:solidFill>
                <a:schemeClr val="tx1"/>
              </a:solidFill>
            </a:endParaRPr>
          </a:p>
          <a:p>
            <a:pPr marL="2608263" indent="0">
              <a:spcBef>
                <a:spcPts val="0"/>
              </a:spcBef>
              <a:buNone/>
              <a:defRPr/>
            </a:pPr>
            <a:endParaRPr lang="de-CH" dirty="0">
              <a:solidFill>
                <a:schemeClr val="tx1"/>
              </a:solidFill>
            </a:endParaRPr>
          </a:p>
          <a:p>
            <a:pPr marL="2608263" indent="0">
              <a:spcBef>
                <a:spcPts val="0"/>
              </a:spcBef>
              <a:buNone/>
              <a:defRPr/>
            </a:pPr>
            <a:endParaRPr lang="de-CH" dirty="0">
              <a:solidFill>
                <a:schemeClr val="tx1"/>
              </a:solidFill>
            </a:endParaRPr>
          </a:p>
          <a:p>
            <a:pPr marL="2608263" indent="0">
              <a:spcBef>
                <a:spcPts val="0"/>
              </a:spcBef>
              <a:buNone/>
              <a:defRPr/>
            </a:pPr>
            <a:endParaRPr lang="de-CH" dirty="0">
              <a:solidFill>
                <a:schemeClr val="tx1"/>
              </a:solidFill>
            </a:endParaRPr>
          </a:p>
          <a:p>
            <a:pPr marL="2608263" indent="0">
              <a:spcBef>
                <a:spcPts val="0"/>
              </a:spcBef>
              <a:buNone/>
              <a:defRPr/>
            </a:pPr>
            <a:endParaRPr lang="de-CH" dirty="0" smtClean="0">
              <a:solidFill>
                <a:schemeClr val="tx1"/>
              </a:solidFill>
            </a:endParaRPr>
          </a:p>
          <a:p>
            <a:pPr marL="2608263" indent="0">
              <a:spcBef>
                <a:spcPts val="0"/>
              </a:spcBef>
              <a:buNone/>
              <a:defRPr/>
            </a:pPr>
            <a:r>
              <a:rPr lang="de-CH" b="1" dirty="0" smtClean="0">
                <a:solidFill>
                  <a:schemeClr val="tx1"/>
                </a:solidFill>
              </a:rPr>
              <a:t>Communication TA </a:t>
            </a:r>
            <a:r>
              <a:rPr lang="de-CH" b="1" dirty="0" err="1" smtClean="0">
                <a:solidFill>
                  <a:schemeClr val="tx1"/>
                </a:solidFill>
              </a:rPr>
              <a:t>methods</a:t>
            </a:r>
            <a:endParaRPr lang="de-CH" b="1" dirty="0">
              <a:solidFill>
                <a:schemeClr val="tx1"/>
              </a:solidFill>
            </a:endParaRPr>
          </a:p>
          <a:p>
            <a:pPr marL="2608263" indent="0">
              <a:buNone/>
            </a:pPr>
            <a:endParaRPr lang="nb-NO" dirty="0" smtClean="0">
              <a:solidFill>
                <a:schemeClr val="tx1"/>
              </a:solidFill>
            </a:endParaRPr>
          </a:p>
        </p:txBody>
      </p:sp>
      <p:pic>
        <p:nvPicPr>
          <p:cNvPr id="5" name="Picture 4" descr="G:\Öffentlichkeitsarbeit\Fotos\09_BürgerdiskussionKlima\Tagung TA-Swiss_Foto_Christoph_Hoigné_Bild 575-m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918" y="3375025"/>
            <a:ext cx="2060575" cy="142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http://www.sanraffaele.org/Upload/s/scientific_report_chiar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00213"/>
            <a:ext cx="2062163" cy="142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http://www.theihs.org/sites/default/files/wysiwyg_images/Internships/Journalism_Internships/Newspaper%20section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013325"/>
            <a:ext cx="2062163" cy="142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tel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864071"/>
          </a:xfrm>
        </p:spPr>
        <p:txBody>
          <a:bodyPr/>
          <a:lstStyle/>
          <a:p>
            <a:r>
              <a:rPr lang="de-CH" b="1" dirty="0"/>
              <a:t>Scientific TA </a:t>
            </a:r>
            <a:r>
              <a:rPr lang="de-CH" b="1" dirty="0" err="1"/>
              <a:t>Methods</a:t>
            </a:r>
            <a:endParaRPr lang="nb-NO" b="1" dirty="0" smtClean="0"/>
          </a:p>
        </p:txBody>
      </p:sp>
      <p:sp>
        <p:nvSpPr>
          <p:cNvPr id="7171" name="Plassholder for innhold 2"/>
          <p:cNvSpPr>
            <a:spLocks noGrp="1"/>
          </p:cNvSpPr>
          <p:nvPr>
            <p:ph idx="1"/>
          </p:nvPr>
        </p:nvSpPr>
        <p:spPr>
          <a:xfrm>
            <a:off x="457200" y="1557338"/>
            <a:ext cx="8240713" cy="4679974"/>
          </a:xfrm>
        </p:spPr>
        <p:txBody>
          <a:bodyPr/>
          <a:lstStyle/>
          <a:p>
            <a:pPr marL="457200">
              <a:defRPr/>
            </a:pPr>
            <a:r>
              <a:rPr lang="en-US" dirty="0">
                <a:solidFill>
                  <a:schemeClr val="tx1"/>
                </a:solidFill>
              </a:rPr>
              <a:t>Mainly used for technology-driven issues to </a:t>
            </a:r>
          </a:p>
          <a:p>
            <a:pPr marL="857250" lvl="1" indent="-342900">
              <a:defRPr/>
            </a:pPr>
            <a:r>
              <a:rPr lang="en-US" sz="2000" dirty="0">
                <a:solidFill>
                  <a:schemeClr val="tx1"/>
                </a:solidFill>
              </a:rPr>
              <a:t>Collect data and provide knowledge on science and technology developments, their </a:t>
            </a:r>
            <a:r>
              <a:rPr lang="en-US" sz="2000" dirty="0" smtClean="0">
                <a:solidFill>
                  <a:schemeClr val="tx1"/>
                </a:solidFill>
              </a:rPr>
              <a:t>impact </a:t>
            </a:r>
            <a:r>
              <a:rPr lang="en-US" sz="2000" dirty="0">
                <a:solidFill>
                  <a:schemeClr val="tx1"/>
                </a:solidFill>
              </a:rPr>
              <a:t>(on economy, environment, health, etc.), the related ethical or juridical questions, the interests and values at stake, etc.</a:t>
            </a:r>
          </a:p>
          <a:p>
            <a:pPr marL="457200">
              <a:lnSpc>
                <a:spcPct val="150000"/>
              </a:lnSpc>
              <a:defRPr/>
            </a:pPr>
            <a:r>
              <a:rPr lang="en-US" dirty="0">
                <a:solidFill>
                  <a:schemeClr val="tx1"/>
                </a:solidFill>
              </a:rPr>
              <a:t>Quality criteria</a:t>
            </a:r>
          </a:p>
          <a:p>
            <a:pPr marL="857250" lvl="1">
              <a:defRPr/>
            </a:pPr>
            <a:r>
              <a:rPr lang="en-US" sz="2000" dirty="0">
                <a:solidFill>
                  <a:schemeClr val="tx1"/>
                </a:solidFill>
              </a:rPr>
              <a:t>Scientific quality criteria: objectivity, verification, reproduction</a:t>
            </a:r>
          </a:p>
          <a:p>
            <a:pPr marL="857250" lvl="1">
              <a:defRPr/>
            </a:pPr>
            <a:r>
              <a:rPr lang="en-US" sz="2000" dirty="0">
                <a:solidFill>
                  <a:schemeClr val="tx1"/>
                </a:solidFill>
              </a:rPr>
              <a:t>Interdisciplinarity </a:t>
            </a:r>
          </a:p>
          <a:p>
            <a:pPr marL="457200">
              <a:lnSpc>
                <a:spcPct val="150000"/>
              </a:lnSpc>
              <a:defRPr/>
            </a:pPr>
            <a:r>
              <a:rPr lang="en-US" dirty="0">
                <a:solidFill>
                  <a:schemeClr val="tx1"/>
                </a:solidFill>
              </a:rPr>
              <a:t>Examples of methods</a:t>
            </a:r>
          </a:p>
          <a:p>
            <a:pPr marL="857250" lvl="1">
              <a:defRPr/>
            </a:pPr>
            <a:r>
              <a:rPr lang="de-CH" sz="2000" dirty="0" err="1" smtClean="0">
                <a:solidFill>
                  <a:schemeClr val="tx1"/>
                </a:solidFill>
              </a:rPr>
              <a:t>Literature</a:t>
            </a:r>
            <a:r>
              <a:rPr lang="de-CH" sz="2000" dirty="0" smtClean="0">
                <a:solidFill>
                  <a:schemeClr val="tx1"/>
                </a:solidFill>
              </a:rPr>
              <a:t> </a:t>
            </a:r>
            <a:r>
              <a:rPr lang="de-CH" sz="2000" dirty="0" err="1">
                <a:solidFill>
                  <a:schemeClr val="tx1"/>
                </a:solidFill>
              </a:rPr>
              <a:t>and</a:t>
            </a:r>
            <a:r>
              <a:rPr lang="de-CH" sz="2000" dirty="0">
                <a:solidFill>
                  <a:schemeClr val="tx1"/>
                </a:solidFill>
              </a:rPr>
              <a:t> </a:t>
            </a:r>
            <a:r>
              <a:rPr lang="de-CH" sz="2000" dirty="0" err="1">
                <a:solidFill>
                  <a:schemeClr val="tx1"/>
                </a:solidFill>
              </a:rPr>
              <a:t>database</a:t>
            </a:r>
            <a:r>
              <a:rPr lang="de-CH" sz="2000" dirty="0">
                <a:solidFill>
                  <a:schemeClr val="tx1"/>
                </a:solidFill>
              </a:rPr>
              <a:t> </a:t>
            </a:r>
            <a:r>
              <a:rPr lang="de-CH" sz="2000" dirty="0" err="1" smtClean="0">
                <a:solidFill>
                  <a:schemeClr val="tx1"/>
                </a:solidFill>
              </a:rPr>
              <a:t>analysis</a:t>
            </a:r>
            <a:r>
              <a:rPr lang="de-CH" sz="2000" dirty="0" smtClean="0">
                <a:solidFill>
                  <a:schemeClr val="tx1"/>
                </a:solidFill>
              </a:rPr>
              <a:t>, </a:t>
            </a:r>
            <a:r>
              <a:rPr lang="en-US" sz="2000" dirty="0" smtClean="0">
                <a:solidFill>
                  <a:schemeClr val="tx1"/>
                </a:solidFill>
              </a:rPr>
              <a:t>Delphi</a:t>
            </a:r>
            <a:r>
              <a:rPr lang="en-US" sz="2000" dirty="0">
                <a:solidFill>
                  <a:schemeClr val="tx1"/>
                </a:solidFill>
              </a:rPr>
              <a:t>, modeling and simulation, discourse analysis, </a:t>
            </a:r>
            <a:r>
              <a:rPr lang="en-US" sz="2000" dirty="0" smtClean="0">
                <a:solidFill>
                  <a:schemeClr val="tx1"/>
                </a:solidFill>
              </a:rPr>
              <a:t>expert </a:t>
            </a:r>
            <a:r>
              <a:rPr lang="en-US" sz="2000" dirty="0">
                <a:solidFill>
                  <a:schemeClr val="tx1"/>
                </a:solidFill>
              </a:rPr>
              <a:t>interviews.</a:t>
            </a:r>
          </a:p>
          <a:p>
            <a:endParaRPr lang="nb-NO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936079"/>
          </a:xfrm>
        </p:spPr>
        <p:txBody>
          <a:bodyPr/>
          <a:lstStyle/>
          <a:p>
            <a:r>
              <a:rPr lang="en-US" b="1" dirty="0" smtClean="0"/>
              <a:t>Scientific methods - Delphi </a:t>
            </a:r>
            <a:r>
              <a:rPr lang="en-US" b="1" dirty="0"/>
              <a:t>survey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484784"/>
            <a:ext cx="8240713" cy="475267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Delphi is an iterative expert survey, which takes place in two or more rounds. In the </a:t>
            </a:r>
            <a:r>
              <a:rPr lang="en-US" dirty="0" smtClean="0">
                <a:solidFill>
                  <a:schemeClr val="tx1"/>
                </a:solidFill>
              </a:rPr>
              <a:t>second round </a:t>
            </a:r>
            <a:r>
              <a:rPr lang="en-US" dirty="0">
                <a:solidFill>
                  <a:schemeClr val="tx1"/>
                </a:solidFill>
              </a:rPr>
              <a:t>or </a:t>
            </a:r>
            <a:r>
              <a:rPr lang="en-US" dirty="0" smtClean="0">
                <a:solidFill>
                  <a:schemeClr val="tx1"/>
                </a:solidFill>
              </a:rPr>
              <a:t>later, </a:t>
            </a:r>
            <a:r>
              <a:rPr lang="en-US" dirty="0">
                <a:solidFill>
                  <a:schemeClr val="tx1"/>
                </a:solidFill>
              </a:rPr>
              <a:t>the experts receive a feedback of the first round. </a:t>
            </a:r>
          </a:p>
          <a:p>
            <a:r>
              <a:rPr lang="en-US" dirty="0">
                <a:solidFill>
                  <a:schemeClr val="tx1"/>
                </a:solidFill>
              </a:rPr>
              <a:t>Its design allows for </a:t>
            </a:r>
            <a:r>
              <a:rPr lang="en-US" dirty="0" smtClean="0">
                <a:solidFill>
                  <a:schemeClr val="tx1"/>
                </a:solidFill>
              </a:rPr>
              <a:t>an exchange </a:t>
            </a:r>
            <a:r>
              <a:rPr lang="en-US" dirty="0">
                <a:solidFill>
                  <a:schemeClr val="tx1"/>
                </a:solidFill>
              </a:rPr>
              <a:t>of opinions </a:t>
            </a:r>
            <a:r>
              <a:rPr lang="en-US" dirty="0" smtClean="0">
                <a:solidFill>
                  <a:schemeClr val="tx1"/>
                </a:solidFill>
              </a:rPr>
              <a:t>among experts</a:t>
            </a:r>
            <a:r>
              <a:rPr lang="en-US" dirty="0">
                <a:solidFill>
                  <a:schemeClr val="tx1"/>
                </a:solidFill>
              </a:rPr>
              <a:t>, without having to deal with the shortcuts of face-to-face settings (where those with prestige or talking </a:t>
            </a:r>
            <a:r>
              <a:rPr lang="en-US" dirty="0" smtClean="0">
                <a:solidFill>
                  <a:schemeClr val="tx1"/>
                </a:solidFill>
              </a:rPr>
              <a:t>loudly </a:t>
            </a:r>
            <a:r>
              <a:rPr lang="en-US" dirty="0">
                <a:solidFill>
                  <a:schemeClr val="tx1"/>
                </a:solidFill>
              </a:rPr>
              <a:t>dominate)</a:t>
            </a:r>
          </a:p>
          <a:p>
            <a:r>
              <a:rPr lang="en-US" dirty="0">
                <a:solidFill>
                  <a:schemeClr val="tx1"/>
                </a:solidFill>
              </a:rPr>
              <a:t>The goal of a Delphi survey is to collect and synthesize opinions on an unknown future and to achieve a certain degree of convergence.</a:t>
            </a:r>
          </a:p>
          <a:p>
            <a:r>
              <a:rPr lang="en-US" dirty="0">
                <a:solidFill>
                  <a:schemeClr val="tx1"/>
                </a:solidFill>
              </a:rPr>
              <a:t>During the Delphi survey, experts have to give their opinion on statements </a:t>
            </a:r>
            <a:r>
              <a:rPr lang="en-US" dirty="0" smtClean="0">
                <a:solidFill>
                  <a:schemeClr val="tx1"/>
                </a:solidFill>
              </a:rPr>
              <a:t>related to the </a:t>
            </a:r>
            <a:r>
              <a:rPr lang="en-US" dirty="0">
                <a:solidFill>
                  <a:schemeClr val="tx1"/>
                </a:solidFill>
              </a:rPr>
              <a:t>future.</a:t>
            </a:r>
          </a:p>
          <a:p>
            <a:r>
              <a:rPr lang="en-US" dirty="0">
                <a:solidFill>
                  <a:schemeClr val="tx1"/>
                </a:solidFill>
              </a:rPr>
              <a:t>Outputs are reports with tables, lists and figures - &gt; suited for policy-makers. </a:t>
            </a:r>
          </a:p>
          <a:p>
            <a:r>
              <a:rPr lang="en-US" i="1" dirty="0">
                <a:solidFill>
                  <a:schemeClr val="tx1"/>
                </a:solidFill>
              </a:rPr>
              <a:t>Example: “Nanotechnology in medicine” (TA-SWISS, 2003)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95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720055"/>
          </a:xfrm>
        </p:spPr>
        <p:txBody>
          <a:bodyPr/>
          <a:lstStyle/>
          <a:p>
            <a:r>
              <a:rPr lang="en-US" b="1" dirty="0" smtClean="0"/>
              <a:t>Scientific methods - Scenario </a:t>
            </a:r>
            <a:r>
              <a:rPr lang="en-US" b="1" dirty="0"/>
              <a:t>based analysis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340768"/>
            <a:ext cx="8240713" cy="5112568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A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process of analyzing possible future events by considering several alternative future developments.</a:t>
            </a:r>
          </a:p>
          <a:p>
            <a:r>
              <a:rPr lang="en-US" dirty="0">
                <a:solidFill>
                  <a:schemeClr val="tx1"/>
                </a:solidFill>
              </a:rPr>
              <a:t>Scenario elaboration implies to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identify the factors that will have a strong influence. 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Examine what range of outcomes these key factors could produce. </a:t>
            </a:r>
          </a:p>
          <a:p>
            <a:pPr lvl="1">
              <a:spcAft>
                <a:spcPts val="600"/>
              </a:spcAft>
            </a:pPr>
            <a:r>
              <a:rPr lang="en-US" sz="2000" dirty="0">
                <a:solidFill>
                  <a:schemeClr val="tx1"/>
                </a:solidFill>
              </a:rPr>
              <a:t>Synthetize the results in a limited number of scenarios (often an optimistic, a pessimistic and a most likely scenario). 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Elaboration of scenarios often in collaboration with experts or stakeholders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Outcome helps decision-makers to define goals</a:t>
            </a:r>
          </a:p>
          <a:p>
            <a:r>
              <a:rPr lang="en-US" i="1" dirty="0">
                <a:solidFill>
                  <a:schemeClr val="tx1"/>
                </a:solidFill>
              </a:rPr>
              <a:t>Examples: “A Sustainable Danish Transport System”, DBT,  2011; </a:t>
            </a:r>
            <a:r>
              <a:rPr lang="en-US" i="1" dirty="0" smtClean="0">
                <a:solidFill>
                  <a:schemeClr val="tx1"/>
                </a:solidFill>
              </a:rPr>
              <a:t>“</a:t>
            </a:r>
            <a:r>
              <a:rPr lang="de-CH" i="1" dirty="0">
                <a:solidFill>
                  <a:schemeClr val="tx1"/>
                </a:solidFill>
              </a:rPr>
              <a:t>Future </a:t>
            </a:r>
            <a:r>
              <a:rPr lang="de-CH" i="1" dirty="0" err="1">
                <a:solidFill>
                  <a:schemeClr val="tx1"/>
                </a:solidFill>
              </a:rPr>
              <a:t>Perspectives</a:t>
            </a:r>
            <a:r>
              <a:rPr lang="de-CH" i="1" dirty="0">
                <a:solidFill>
                  <a:schemeClr val="tx1"/>
                </a:solidFill>
              </a:rPr>
              <a:t> </a:t>
            </a:r>
            <a:r>
              <a:rPr lang="de-CH" i="1" dirty="0" err="1">
                <a:solidFill>
                  <a:schemeClr val="tx1"/>
                </a:solidFill>
              </a:rPr>
              <a:t>of</a:t>
            </a:r>
            <a:r>
              <a:rPr lang="de-CH" i="1" dirty="0">
                <a:solidFill>
                  <a:schemeClr val="tx1"/>
                </a:solidFill>
              </a:rPr>
              <a:t> 2nd Generation </a:t>
            </a:r>
            <a:r>
              <a:rPr lang="de-CH" i="1" dirty="0" err="1">
                <a:solidFill>
                  <a:schemeClr val="tx1"/>
                </a:solidFill>
              </a:rPr>
              <a:t>Biofuels</a:t>
            </a:r>
            <a:r>
              <a:rPr lang="en-US" i="1" dirty="0" smtClean="0">
                <a:solidFill>
                  <a:schemeClr val="tx1"/>
                </a:solidFill>
              </a:rPr>
              <a:t>”, </a:t>
            </a:r>
            <a:r>
              <a:rPr lang="en-US" i="1" dirty="0">
                <a:solidFill>
                  <a:schemeClr val="tx1"/>
                </a:solidFill>
              </a:rPr>
              <a:t>TA-SWISS, 2010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86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792063"/>
          </a:xfrm>
        </p:spPr>
        <p:txBody>
          <a:bodyPr/>
          <a:lstStyle/>
          <a:p>
            <a:r>
              <a:rPr lang="de-CH" b="1" dirty="0"/>
              <a:t>Interactive </a:t>
            </a:r>
            <a:r>
              <a:rPr lang="de-CH" b="1" dirty="0" err="1"/>
              <a:t>methods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12776"/>
            <a:ext cx="8240713" cy="5328592"/>
          </a:xfrm>
        </p:spPr>
        <p:txBody>
          <a:bodyPr/>
          <a:lstStyle/>
          <a:p>
            <a:r>
              <a:rPr lang="en-US" sz="2200" dirty="0">
                <a:solidFill>
                  <a:schemeClr val="tx1"/>
                </a:solidFill>
              </a:rPr>
              <a:t>Mainly used for problem-oriented issues for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Conflict management and resolution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Bringing together scientific expertise and citizens views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Involving stakeholders</a:t>
            </a:r>
          </a:p>
          <a:p>
            <a:pPr lvl="1">
              <a:spcAft>
                <a:spcPts val="600"/>
              </a:spcAft>
            </a:pPr>
            <a:r>
              <a:rPr lang="en-US" sz="2000" dirty="0">
                <a:solidFill>
                  <a:schemeClr val="tx1"/>
                </a:solidFill>
              </a:rPr>
              <a:t>Mobilizing citizens for shaping future technologies</a:t>
            </a:r>
          </a:p>
          <a:p>
            <a:r>
              <a:rPr lang="en-US" sz="2200" dirty="0">
                <a:solidFill>
                  <a:schemeClr val="tx1"/>
                </a:solidFill>
              </a:rPr>
              <a:t>Quality criteria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Inclusion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Procedural fairness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Transparency</a:t>
            </a:r>
          </a:p>
          <a:p>
            <a:pPr lvl="1">
              <a:spcAft>
                <a:spcPts val="600"/>
              </a:spcAft>
            </a:pPr>
            <a:r>
              <a:rPr lang="en-US" sz="2000" dirty="0">
                <a:solidFill>
                  <a:schemeClr val="tx1"/>
                </a:solidFill>
              </a:rPr>
              <a:t>Argumentative quality</a:t>
            </a:r>
          </a:p>
          <a:p>
            <a:r>
              <a:rPr lang="en-US" sz="2200" dirty="0">
                <a:solidFill>
                  <a:schemeClr val="tx1"/>
                </a:solidFill>
              </a:rPr>
              <a:t>Examples of methods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Consensus conferences, focus groups, expert hearings, </a:t>
            </a: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scenario </a:t>
            </a:r>
            <a:r>
              <a:rPr lang="en-US" sz="2000" dirty="0">
                <a:solidFill>
                  <a:schemeClr val="tx1"/>
                </a:solidFill>
              </a:rPr>
              <a:t>workshops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21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864071"/>
          </a:xfrm>
        </p:spPr>
        <p:txBody>
          <a:bodyPr/>
          <a:lstStyle/>
          <a:p>
            <a:r>
              <a:rPr lang="en-US" b="1" dirty="0" smtClean="0"/>
              <a:t>Interactive methods - Future </a:t>
            </a:r>
            <a:r>
              <a:rPr lang="en-US" b="1" dirty="0"/>
              <a:t>workshop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12776"/>
            <a:ext cx="8240713" cy="504056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Usually used at local level, with concerned citizens. For instance to assess local implementation of a technology or the way a technology related issue is being managed locally.</a:t>
            </a:r>
          </a:p>
          <a:p>
            <a:r>
              <a:rPr lang="en-US" dirty="0">
                <a:solidFill>
                  <a:schemeClr val="tx1"/>
                </a:solidFill>
              </a:rPr>
              <a:t>The purpose is to formulate concrete solutions and action proposals based on the participants’ own experience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Three phases </a:t>
            </a:r>
            <a:r>
              <a:rPr lang="en-US" dirty="0">
                <a:solidFill>
                  <a:schemeClr val="tx1"/>
                </a:solidFill>
              </a:rPr>
              <a:t>process (lasting from a few hours to several days)</a:t>
            </a:r>
          </a:p>
          <a:p>
            <a:pPr marL="914400" lvl="1" indent="-457200">
              <a:buFontTx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Critical analysis of the current situation</a:t>
            </a:r>
          </a:p>
          <a:p>
            <a:pPr marL="914400" lvl="1" indent="-457200">
              <a:buFontTx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Elaboration of future visions</a:t>
            </a:r>
          </a:p>
          <a:p>
            <a:pPr marL="914400" lvl="1" indent="-457200">
              <a:buFontTx/>
              <a:buAutoNum type="arabicPeriod"/>
            </a:pPr>
            <a:r>
              <a:rPr lang="en-US" sz="2000" dirty="0">
                <a:solidFill>
                  <a:schemeClr val="tx1"/>
                </a:solidFill>
              </a:rPr>
              <a:t>Formulation of action proposals</a:t>
            </a:r>
          </a:p>
          <a:p>
            <a:r>
              <a:rPr lang="en-US" dirty="0">
                <a:solidFill>
                  <a:schemeClr val="tx1"/>
                </a:solidFill>
              </a:rPr>
              <a:t>Output is a report with proposals for action. Actions can be either directed to policy-makers or be implemented by participants themselves.</a:t>
            </a:r>
          </a:p>
          <a:p>
            <a:r>
              <a:rPr lang="en-US" i="1" dirty="0">
                <a:solidFill>
                  <a:schemeClr val="tx1"/>
                </a:solidFill>
              </a:rPr>
              <a:t>Example: “Technological solutions for small communities”, </a:t>
            </a:r>
            <a:r>
              <a:rPr lang="en-US" i="1" dirty="0" smtClean="0">
                <a:solidFill>
                  <a:schemeClr val="tx1"/>
                </a:solidFill>
              </a:rPr>
              <a:t/>
            </a:r>
            <a:br>
              <a:rPr lang="en-US" i="1" dirty="0" smtClean="0">
                <a:solidFill>
                  <a:schemeClr val="tx1"/>
                </a:solidFill>
              </a:rPr>
            </a:br>
            <a:r>
              <a:rPr lang="en-US" i="1" dirty="0" smtClean="0">
                <a:solidFill>
                  <a:schemeClr val="tx1"/>
                </a:solidFill>
              </a:rPr>
              <a:t>DBT</a:t>
            </a:r>
            <a:r>
              <a:rPr lang="en-US" i="1" dirty="0">
                <a:solidFill>
                  <a:schemeClr val="tx1"/>
                </a:solidFill>
              </a:rPr>
              <a:t>, 2002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82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1471</Words>
  <Application>Microsoft Office PowerPoint</Application>
  <PresentationFormat>Affichage à l'écran (4:3)</PresentationFormat>
  <Paragraphs>156</Paragraphs>
  <Slides>20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Default Design</vt:lpstr>
      <vt:lpstr>The Method Toolbox for Technology Assessment:  From Science to Dialogue  </vt:lpstr>
      <vt:lpstr>Technology Assessment</vt:lpstr>
      <vt:lpstr>The TA method toolbox</vt:lpstr>
      <vt:lpstr>Three classes of TA methods</vt:lpstr>
      <vt:lpstr>Scientific TA Methods</vt:lpstr>
      <vt:lpstr>Scientific methods - Delphi survey</vt:lpstr>
      <vt:lpstr>Scientific methods - Scenario based analysis</vt:lpstr>
      <vt:lpstr>Interactive methods</vt:lpstr>
      <vt:lpstr>Interactive methods - Future workshop</vt:lpstr>
      <vt:lpstr>Interactive methods - Consensus conference</vt:lpstr>
      <vt:lpstr>Consensus conferences revisited</vt:lpstr>
      <vt:lpstr>Interactive methods - Expert hearing</vt:lpstr>
      <vt:lpstr>Communication methods</vt:lpstr>
      <vt:lpstr>Communicative methods - Science festival</vt:lpstr>
      <vt:lpstr>Communicative methods - Scientific café</vt:lpstr>
      <vt:lpstr>How to pick the right method? - 1</vt:lpstr>
      <vt:lpstr>How to pick-up the right method? - 2</vt:lpstr>
      <vt:lpstr>Methods in the service of TA</vt:lpstr>
      <vt:lpstr>Project design: from method to impact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none</dc:creator>
  <cp:lastModifiedBy>Danielle Bütschi</cp:lastModifiedBy>
  <cp:revision>48</cp:revision>
  <dcterms:created xsi:type="dcterms:W3CDTF">2011-06-24T08:40:52Z</dcterms:created>
  <dcterms:modified xsi:type="dcterms:W3CDTF">2012-06-07T19:21:30Z</dcterms:modified>
</cp:coreProperties>
</file>