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sldIdLst>
    <p:sldId id="278" r:id="rId2"/>
    <p:sldId id="377" r:id="rId3"/>
    <p:sldId id="506" r:id="rId4"/>
    <p:sldId id="507" r:id="rId5"/>
    <p:sldId id="508" r:id="rId6"/>
    <p:sldId id="513" r:id="rId7"/>
    <p:sldId id="465" r:id="rId8"/>
    <p:sldId id="397" r:id="rId9"/>
    <p:sldId id="402" r:id="rId10"/>
    <p:sldId id="504" r:id="rId11"/>
    <p:sldId id="467" r:id="rId12"/>
    <p:sldId id="469" r:id="rId13"/>
    <p:sldId id="466" r:id="rId14"/>
    <p:sldId id="468" r:id="rId15"/>
    <p:sldId id="505" r:id="rId16"/>
    <p:sldId id="472" r:id="rId17"/>
    <p:sldId id="473" r:id="rId18"/>
    <p:sldId id="471" r:id="rId19"/>
    <p:sldId id="474" r:id="rId20"/>
    <p:sldId id="483" r:id="rId21"/>
    <p:sldId id="484" r:id="rId22"/>
    <p:sldId id="475" r:id="rId23"/>
    <p:sldId id="479" r:id="rId24"/>
    <p:sldId id="476" r:id="rId25"/>
    <p:sldId id="477" r:id="rId26"/>
    <p:sldId id="478" r:id="rId27"/>
    <p:sldId id="480" r:id="rId28"/>
    <p:sldId id="481" r:id="rId29"/>
    <p:sldId id="482" r:id="rId30"/>
    <p:sldId id="509" r:id="rId31"/>
    <p:sldId id="485" r:id="rId32"/>
    <p:sldId id="486" r:id="rId33"/>
    <p:sldId id="487" r:id="rId34"/>
    <p:sldId id="510" r:id="rId35"/>
    <p:sldId id="493" r:id="rId36"/>
    <p:sldId id="382" r:id="rId37"/>
    <p:sldId id="511" r:id="rId38"/>
    <p:sldId id="512" r:id="rId39"/>
    <p:sldId id="514" r:id="rId40"/>
    <p:sldId id="274" r:id="rId41"/>
    <p:sldId id="491" r:id="rId42"/>
    <p:sldId id="492" r:id="rId43"/>
    <p:sldId id="502" r:id="rId44"/>
  </p:sldIdLst>
  <p:sldSz cx="9144000" cy="6858000" type="screen4x3"/>
  <p:notesSz cx="6858000" cy="9144000"/>
  <p:defaultTextStyle>
    <a:defPPr>
      <a:defRPr lang="nb-NO"/>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115" autoAdjust="0"/>
  </p:normalViewPr>
  <p:slideViewPr>
    <p:cSldViewPr>
      <p:cViewPr>
        <p:scale>
          <a:sx n="63" d="100"/>
          <a:sy n="63" d="100"/>
        </p:scale>
        <p:origin x="-1808" y="-5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BC077B-204E-48CA-A8E7-F7722281D436}" type="datetimeFigureOut">
              <a:rPr lang="en-US" smtClean="0"/>
              <a:pPr/>
              <a:t>5/07/12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ECAAE4-CFE7-40F4-A486-B008490C1510}" type="slidenum">
              <a:rPr lang="en-US" smtClean="0"/>
              <a:pPr/>
              <a:t>‹#›</a:t>
            </a:fld>
            <a:endParaRPr lang="en-US"/>
          </a:p>
        </p:txBody>
      </p:sp>
    </p:spTree>
    <p:extLst>
      <p:ext uri="{BB962C8B-B14F-4D97-AF65-F5344CB8AC3E}">
        <p14:creationId xmlns:p14="http://schemas.microsoft.com/office/powerpoint/2010/main" val="129112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ECAAE4-CFE7-40F4-A486-B008490C151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IE" dirty="0"/>
          </a:p>
        </p:txBody>
      </p:sp>
      <p:sp>
        <p:nvSpPr>
          <p:cNvPr id="4" name="Slide Number Placeholder 3"/>
          <p:cNvSpPr>
            <a:spLocks noGrp="1"/>
          </p:cNvSpPr>
          <p:nvPr>
            <p:ph type="sldNum" sz="quarter" idx="10"/>
          </p:nvPr>
        </p:nvSpPr>
        <p:spPr/>
        <p:txBody>
          <a:bodyPr/>
          <a:lstStyle/>
          <a:p>
            <a:fld id="{B5ECAAE4-CFE7-40F4-A486-B008490C1510}" type="slidenum">
              <a:rPr lang="en-US" smtClean="0"/>
              <a:pPr/>
              <a:t>10</a:t>
            </a:fld>
            <a:endParaRPr lang="en-US"/>
          </a:p>
        </p:txBody>
      </p:sp>
    </p:spTree>
    <p:extLst>
      <p:ext uri="{BB962C8B-B14F-4D97-AF65-F5344CB8AC3E}">
        <p14:creationId xmlns:p14="http://schemas.microsoft.com/office/powerpoint/2010/main" val="3590760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IE" dirty="0"/>
          </a:p>
        </p:txBody>
      </p:sp>
      <p:sp>
        <p:nvSpPr>
          <p:cNvPr id="4" name="Slide Number Placeholder 3"/>
          <p:cNvSpPr>
            <a:spLocks noGrp="1"/>
          </p:cNvSpPr>
          <p:nvPr>
            <p:ph type="sldNum" sz="quarter" idx="10"/>
          </p:nvPr>
        </p:nvSpPr>
        <p:spPr/>
        <p:txBody>
          <a:bodyPr/>
          <a:lstStyle/>
          <a:p>
            <a:fld id="{B5ECAAE4-CFE7-40F4-A486-B008490C1510}" type="slidenum">
              <a:rPr lang="en-US" smtClean="0"/>
              <a:pPr/>
              <a:t>11</a:t>
            </a:fld>
            <a:endParaRPr lang="en-US"/>
          </a:p>
        </p:txBody>
      </p:sp>
    </p:spTree>
    <p:extLst>
      <p:ext uri="{BB962C8B-B14F-4D97-AF65-F5344CB8AC3E}">
        <p14:creationId xmlns:p14="http://schemas.microsoft.com/office/powerpoint/2010/main" val="2894306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IE" dirty="0"/>
          </a:p>
        </p:txBody>
      </p:sp>
      <p:sp>
        <p:nvSpPr>
          <p:cNvPr id="4" name="Slide Number Placeholder 3"/>
          <p:cNvSpPr>
            <a:spLocks noGrp="1"/>
          </p:cNvSpPr>
          <p:nvPr>
            <p:ph type="sldNum" sz="quarter" idx="10"/>
          </p:nvPr>
        </p:nvSpPr>
        <p:spPr/>
        <p:txBody>
          <a:bodyPr/>
          <a:lstStyle/>
          <a:p>
            <a:fld id="{B5ECAAE4-CFE7-40F4-A486-B008490C1510}" type="slidenum">
              <a:rPr lang="en-US" smtClean="0"/>
              <a:pPr/>
              <a:t>12</a:t>
            </a:fld>
            <a:endParaRPr lang="en-US"/>
          </a:p>
        </p:txBody>
      </p:sp>
    </p:spTree>
    <p:extLst>
      <p:ext uri="{BB962C8B-B14F-4D97-AF65-F5344CB8AC3E}">
        <p14:creationId xmlns:p14="http://schemas.microsoft.com/office/powerpoint/2010/main" val="2894306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smtClean="0"/>
          </a:p>
          <a:p>
            <a:endParaRPr lang="en-IE" dirty="0"/>
          </a:p>
        </p:txBody>
      </p:sp>
      <p:sp>
        <p:nvSpPr>
          <p:cNvPr id="4" name="Slide Number Placeholder 3"/>
          <p:cNvSpPr>
            <a:spLocks noGrp="1"/>
          </p:cNvSpPr>
          <p:nvPr>
            <p:ph type="sldNum" sz="quarter" idx="10"/>
          </p:nvPr>
        </p:nvSpPr>
        <p:spPr/>
        <p:txBody>
          <a:bodyPr/>
          <a:lstStyle/>
          <a:p>
            <a:fld id="{B5ECAAE4-CFE7-40F4-A486-B008490C1510}" type="slidenum">
              <a:rPr lang="en-US" smtClean="0"/>
              <a:pPr/>
              <a:t>13</a:t>
            </a:fld>
            <a:endParaRPr lang="en-US"/>
          </a:p>
        </p:txBody>
      </p:sp>
    </p:spTree>
    <p:extLst>
      <p:ext uri="{BB962C8B-B14F-4D97-AF65-F5344CB8AC3E}">
        <p14:creationId xmlns:p14="http://schemas.microsoft.com/office/powerpoint/2010/main" val="2981264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IE" baseline="0" dirty="0" smtClean="0"/>
          </a:p>
        </p:txBody>
      </p:sp>
      <p:sp>
        <p:nvSpPr>
          <p:cNvPr id="4" name="Slide Number Placeholder 3"/>
          <p:cNvSpPr>
            <a:spLocks noGrp="1"/>
          </p:cNvSpPr>
          <p:nvPr>
            <p:ph type="sldNum" sz="quarter" idx="10"/>
          </p:nvPr>
        </p:nvSpPr>
        <p:spPr/>
        <p:txBody>
          <a:bodyPr/>
          <a:lstStyle/>
          <a:p>
            <a:fld id="{B5ECAAE4-CFE7-40F4-A486-B008490C1510}" type="slidenum">
              <a:rPr lang="en-US" smtClean="0"/>
              <a:pPr/>
              <a:t>14</a:t>
            </a:fld>
            <a:endParaRPr lang="en-US"/>
          </a:p>
        </p:txBody>
      </p:sp>
    </p:spTree>
    <p:extLst>
      <p:ext uri="{BB962C8B-B14F-4D97-AF65-F5344CB8AC3E}">
        <p14:creationId xmlns:p14="http://schemas.microsoft.com/office/powerpoint/2010/main" val="2894306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IE" dirty="0"/>
          </a:p>
        </p:txBody>
      </p:sp>
      <p:sp>
        <p:nvSpPr>
          <p:cNvPr id="4" name="Slide Number Placeholder 3"/>
          <p:cNvSpPr>
            <a:spLocks noGrp="1"/>
          </p:cNvSpPr>
          <p:nvPr>
            <p:ph type="sldNum" sz="quarter" idx="10"/>
          </p:nvPr>
        </p:nvSpPr>
        <p:spPr/>
        <p:txBody>
          <a:bodyPr/>
          <a:lstStyle/>
          <a:p>
            <a:fld id="{B5ECAAE4-CFE7-40F4-A486-B008490C1510}" type="slidenum">
              <a:rPr lang="en-US" smtClean="0"/>
              <a:pPr/>
              <a:t>15</a:t>
            </a:fld>
            <a:endParaRPr lang="en-US"/>
          </a:p>
        </p:txBody>
      </p:sp>
    </p:spTree>
    <p:extLst>
      <p:ext uri="{BB962C8B-B14F-4D97-AF65-F5344CB8AC3E}">
        <p14:creationId xmlns:p14="http://schemas.microsoft.com/office/powerpoint/2010/main" val="3590760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u="none" strike="noStrike" kern="1200" baseline="0" dirty="0" smtClean="0">
              <a:solidFill>
                <a:schemeClr val="tx1"/>
              </a:solidFill>
              <a:latin typeface="+mn-lt"/>
              <a:ea typeface="+mn-ea"/>
              <a:cs typeface="+mn-cs"/>
            </a:endParaRPr>
          </a:p>
          <a:p>
            <a:endParaRPr lang="en-IE" dirty="0"/>
          </a:p>
        </p:txBody>
      </p:sp>
      <p:sp>
        <p:nvSpPr>
          <p:cNvPr id="4" name="Slide Number Placeholder 3"/>
          <p:cNvSpPr>
            <a:spLocks noGrp="1"/>
          </p:cNvSpPr>
          <p:nvPr>
            <p:ph type="sldNum" sz="quarter" idx="10"/>
          </p:nvPr>
        </p:nvSpPr>
        <p:spPr/>
        <p:txBody>
          <a:bodyPr/>
          <a:lstStyle/>
          <a:p>
            <a:fld id="{B5ECAAE4-CFE7-40F4-A486-B008490C1510}" type="slidenum">
              <a:rPr lang="en-US" smtClean="0"/>
              <a:pPr/>
              <a:t>16</a:t>
            </a:fld>
            <a:endParaRPr lang="en-US"/>
          </a:p>
        </p:txBody>
      </p:sp>
    </p:spTree>
    <p:extLst>
      <p:ext uri="{BB962C8B-B14F-4D97-AF65-F5344CB8AC3E}">
        <p14:creationId xmlns:p14="http://schemas.microsoft.com/office/powerpoint/2010/main" val="652319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5ECAAE4-CFE7-40F4-A486-B008490C1510}" type="slidenum">
              <a:rPr lang="en-US" smtClean="0"/>
              <a:pPr/>
              <a:t>17</a:t>
            </a:fld>
            <a:endParaRPr lang="en-US"/>
          </a:p>
        </p:txBody>
      </p:sp>
    </p:spTree>
    <p:extLst>
      <p:ext uri="{BB962C8B-B14F-4D97-AF65-F5344CB8AC3E}">
        <p14:creationId xmlns:p14="http://schemas.microsoft.com/office/powerpoint/2010/main" val="652319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smtClean="0"/>
          </a:p>
        </p:txBody>
      </p:sp>
      <p:sp>
        <p:nvSpPr>
          <p:cNvPr id="4" name="Slide Number Placeholder 3"/>
          <p:cNvSpPr>
            <a:spLocks noGrp="1"/>
          </p:cNvSpPr>
          <p:nvPr>
            <p:ph type="sldNum" sz="quarter" idx="10"/>
          </p:nvPr>
        </p:nvSpPr>
        <p:spPr/>
        <p:txBody>
          <a:bodyPr/>
          <a:lstStyle/>
          <a:p>
            <a:fld id="{B5ECAAE4-CFE7-40F4-A486-B008490C1510}" type="slidenum">
              <a:rPr lang="en-US" smtClean="0"/>
              <a:pPr/>
              <a:t>18</a:t>
            </a:fld>
            <a:endParaRPr lang="en-US"/>
          </a:p>
        </p:txBody>
      </p:sp>
    </p:spTree>
    <p:extLst>
      <p:ext uri="{BB962C8B-B14F-4D97-AF65-F5344CB8AC3E}">
        <p14:creationId xmlns:p14="http://schemas.microsoft.com/office/powerpoint/2010/main" val="652319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IE" dirty="0"/>
          </a:p>
        </p:txBody>
      </p:sp>
      <p:sp>
        <p:nvSpPr>
          <p:cNvPr id="4" name="Slide Number Placeholder 3"/>
          <p:cNvSpPr>
            <a:spLocks noGrp="1"/>
          </p:cNvSpPr>
          <p:nvPr>
            <p:ph type="sldNum" sz="quarter" idx="10"/>
          </p:nvPr>
        </p:nvSpPr>
        <p:spPr/>
        <p:txBody>
          <a:bodyPr/>
          <a:lstStyle/>
          <a:p>
            <a:fld id="{B5ECAAE4-CFE7-40F4-A486-B008490C1510}" type="slidenum">
              <a:rPr lang="en-US" smtClean="0"/>
              <a:pPr/>
              <a:t>19</a:t>
            </a:fld>
            <a:endParaRPr lang="en-US"/>
          </a:p>
        </p:txBody>
      </p:sp>
    </p:spTree>
    <p:extLst>
      <p:ext uri="{BB962C8B-B14F-4D97-AF65-F5344CB8AC3E}">
        <p14:creationId xmlns:p14="http://schemas.microsoft.com/office/powerpoint/2010/main" val="3590760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ECAAE4-CFE7-40F4-A486-B008490C151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smtClean="0"/>
          </a:p>
          <a:p>
            <a:endParaRPr lang="en-IE" dirty="0"/>
          </a:p>
        </p:txBody>
      </p:sp>
      <p:sp>
        <p:nvSpPr>
          <p:cNvPr id="4" name="Slide Number Placeholder 3"/>
          <p:cNvSpPr>
            <a:spLocks noGrp="1"/>
          </p:cNvSpPr>
          <p:nvPr>
            <p:ph type="sldNum" sz="quarter" idx="10"/>
          </p:nvPr>
        </p:nvSpPr>
        <p:spPr/>
        <p:txBody>
          <a:bodyPr/>
          <a:lstStyle/>
          <a:p>
            <a:fld id="{B5ECAAE4-CFE7-40F4-A486-B008490C1510}" type="slidenum">
              <a:rPr lang="en-US" smtClean="0"/>
              <a:pPr/>
              <a:t>20</a:t>
            </a:fld>
            <a:endParaRPr lang="en-US"/>
          </a:p>
        </p:txBody>
      </p:sp>
    </p:spTree>
    <p:extLst>
      <p:ext uri="{BB962C8B-B14F-4D97-AF65-F5344CB8AC3E}">
        <p14:creationId xmlns:p14="http://schemas.microsoft.com/office/powerpoint/2010/main" val="4007800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IE" dirty="0"/>
          </a:p>
        </p:txBody>
      </p:sp>
      <p:sp>
        <p:nvSpPr>
          <p:cNvPr id="4" name="Slide Number Placeholder 3"/>
          <p:cNvSpPr>
            <a:spLocks noGrp="1"/>
          </p:cNvSpPr>
          <p:nvPr>
            <p:ph type="sldNum" sz="quarter" idx="10"/>
          </p:nvPr>
        </p:nvSpPr>
        <p:spPr/>
        <p:txBody>
          <a:bodyPr/>
          <a:lstStyle/>
          <a:p>
            <a:fld id="{B5ECAAE4-CFE7-40F4-A486-B008490C1510}" type="slidenum">
              <a:rPr lang="en-US" smtClean="0"/>
              <a:pPr/>
              <a:t>21</a:t>
            </a:fld>
            <a:endParaRPr lang="en-US"/>
          </a:p>
        </p:txBody>
      </p:sp>
    </p:spTree>
    <p:extLst>
      <p:ext uri="{BB962C8B-B14F-4D97-AF65-F5344CB8AC3E}">
        <p14:creationId xmlns:p14="http://schemas.microsoft.com/office/powerpoint/2010/main" val="3590760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5ECAAE4-CFE7-40F4-A486-B008490C1510}" type="slidenum">
              <a:rPr lang="en-US" smtClean="0"/>
              <a:pPr/>
              <a:t>22</a:t>
            </a:fld>
            <a:endParaRPr lang="en-US"/>
          </a:p>
        </p:txBody>
      </p:sp>
    </p:spTree>
    <p:extLst>
      <p:ext uri="{BB962C8B-B14F-4D97-AF65-F5344CB8AC3E}">
        <p14:creationId xmlns:p14="http://schemas.microsoft.com/office/powerpoint/2010/main" val="652319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IE" dirty="0"/>
          </a:p>
        </p:txBody>
      </p:sp>
      <p:sp>
        <p:nvSpPr>
          <p:cNvPr id="4" name="Slide Number Placeholder 3"/>
          <p:cNvSpPr>
            <a:spLocks noGrp="1"/>
          </p:cNvSpPr>
          <p:nvPr>
            <p:ph type="sldNum" sz="quarter" idx="10"/>
          </p:nvPr>
        </p:nvSpPr>
        <p:spPr/>
        <p:txBody>
          <a:bodyPr/>
          <a:lstStyle/>
          <a:p>
            <a:fld id="{B5ECAAE4-CFE7-40F4-A486-B008490C1510}" type="slidenum">
              <a:rPr lang="en-US" smtClean="0"/>
              <a:pPr/>
              <a:t>23</a:t>
            </a:fld>
            <a:endParaRPr lang="en-US"/>
          </a:p>
        </p:txBody>
      </p:sp>
    </p:spTree>
    <p:extLst>
      <p:ext uri="{BB962C8B-B14F-4D97-AF65-F5344CB8AC3E}">
        <p14:creationId xmlns:p14="http://schemas.microsoft.com/office/powerpoint/2010/main" val="3590760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fld id="{B5ECAAE4-CFE7-40F4-A486-B008490C1510}" type="slidenum">
              <a:rPr lang="en-US" smtClean="0"/>
              <a:pPr/>
              <a:t>24</a:t>
            </a:fld>
            <a:endParaRPr lang="en-US"/>
          </a:p>
        </p:txBody>
      </p:sp>
    </p:spTree>
    <p:extLst>
      <p:ext uri="{BB962C8B-B14F-4D97-AF65-F5344CB8AC3E}">
        <p14:creationId xmlns:p14="http://schemas.microsoft.com/office/powerpoint/2010/main" val="652319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5ECAAE4-CFE7-40F4-A486-B008490C1510}" type="slidenum">
              <a:rPr lang="en-US" smtClean="0"/>
              <a:pPr/>
              <a:t>25</a:t>
            </a:fld>
            <a:endParaRPr lang="en-US"/>
          </a:p>
        </p:txBody>
      </p:sp>
    </p:spTree>
    <p:extLst>
      <p:ext uri="{BB962C8B-B14F-4D97-AF65-F5344CB8AC3E}">
        <p14:creationId xmlns:p14="http://schemas.microsoft.com/office/powerpoint/2010/main" val="6523191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IE" dirty="0"/>
          </a:p>
        </p:txBody>
      </p:sp>
      <p:sp>
        <p:nvSpPr>
          <p:cNvPr id="4" name="Slide Number Placeholder 3"/>
          <p:cNvSpPr>
            <a:spLocks noGrp="1"/>
          </p:cNvSpPr>
          <p:nvPr>
            <p:ph type="sldNum" sz="quarter" idx="10"/>
          </p:nvPr>
        </p:nvSpPr>
        <p:spPr/>
        <p:txBody>
          <a:bodyPr/>
          <a:lstStyle/>
          <a:p>
            <a:fld id="{B5ECAAE4-CFE7-40F4-A486-B008490C1510}" type="slidenum">
              <a:rPr lang="en-US" smtClean="0"/>
              <a:pPr/>
              <a:t>26</a:t>
            </a:fld>
            <a:endParaRPr lang="en-US"/>
          </a:p>
        </p:txBody>
      </p:sp>
    </p:spTree>
    <p:extLst>
      <p:ext uri="{BB962C8B-B14F-4D97-AF65-F5344CB8AC3E}">
        <p14:creationId xmlns:p14="http://schemas.microsoft.com/office/powerpoint/2010/main" val="35907609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IE" dirty="0"/>
          </a:p>
        </p:txBody>
      </p:sp>
      <p:sp>
        <p:nvSpPr>
          <p:cNvPr id="4" name="Slide Number Placeholder 3"/>
          <p:cNvSpPr>
            <a:spLocks noGrp="1"/>
          </p:cNvSpPr>
          <p:nvPr>
            <p:ph type="sldNum" sz="quarter" idx="10"/>
          </p:nvPr>
        </p:nvSpPr>
        <p:spPr/>
        <p:txBody>
          <a:bodyPr/>
          <a:lstStyle/>
          <a:p>
            <a:fld id="{B5ECAAE4-CFE7-40F4-A486-B008490C1510}" type="slidenum">
              <a:rPr lang="en-US" smtClean="0"/>
              <a:pPr/>
              <a:t>27</a:t>
            </a:fld>
            <a:endParaRPr lang="en-US"/>
          </a:p>
        </p:txBody>
      </p:sp>
    </p:spTree>
    <p:extLst>
      <p:ext uri="{BB962C8B-B14F-4D97-AF65-F5344CB8AC3E}">
        <p14:creationId xmlns:p14="http://schemas.microsoft.com/office/powerpoint/2010/main" val="35907609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IE" dirty="0"/>
          </a:p>
        </p:txBody>
      </p:sp>
      <p:sp>
        <p:nvSpPr>
          <p:cNvPr id="4" name="Slide Number Placeholder 3"/>
          <p:cNvSpPr>
            <a:spLocks noGrp="1"/>
          </p:cNvSpPr>
          <p:nvPr>
            <p:ph type="sldNum" sz="quarter" idx="10"/>
          </p:nvPr>
        </p:nvSpPr>
        <p:spPr/>
        <p:txBody>
          <a:bodyPr/>
          <a:lstStyle/>
          <a:p>
            <a:fld id="{B5ECAAE4-CFE7-40F4-A486-B008490C1510}" type="slidenum">
              <a:rPr lang="en-US" smtClean="0"/>
              <a:pPr/>
              <a:t>28</a:t>
            </a:fld>
            <a:endParaRPr lang="en-US"/>
          </a:p>
        </p:txBody>
      </p:sp>
    </p:spTree>
    <p:extLst>
      <p:ext uri="{BB962C8B-B14F-4D97-AF65-F5344CB8AC3E}">
        <p14:creationId xmlns:p14="http://schemas.microsoft.com/office/powerpoint/2010/main" val="35907609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IE" dirty="0"/>
          </a:p>
        </p:txBody>
      </p:sp>
      <p:sp>
        <p:nvSpPr>
          <p:cNvPr id="4" name="Slide Number Placeholder 3"/>
          <p:cNvSpPr>
            <a:spLocks noGrp="1"/>
          </p:cNvSpPr>
          <p:nvPr>
            <p:ph type="sldNum" sz="quarter" idx="10"/>
          </p:nvPr>
        </p:nvSpPr>
        <p:spPr/>
        <p:txBody>
          <a:bodyPr/>
          <a:lstStyle/>
          <a:p>
            <a:fld id="{B5ECAAE4-CFE7-40F4-A486-B008490C1510}" type="slidenum">
              <a:rPr lang="en-US" smtClean="0"/>
              <a:pPr/>
              <a:t>29</a:t>
            </a:fld>
            <a:endParaRPr lang="en-US"/>
          </a:p>
        </p:txBody>
      </p:sp>
    </p:spTree>
    <p:extLst>
      <p:ext uri="{BB962C8B-B14F-4D97-AF65-F5344CB8AC3E}">
        <p14:creationId xmlns:p14="http://schemas.microsoft.com/office/powerpoint/2010/main" val="3590760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IE" dirty="0"/>
          </a:p>
        </p:txBody>
      </p:sp>
      <p:sp>
        <p:nvSpPr>
          <p:cNvPr id="4" name="Slide Number Placeholder 3"/>
          <p:cNvSpPr>
            <a:spLocks noGrp="1"/>
          </p:cNvSpPr>
          <p:nvPr>
            <p:ph type="sldNum" sz="quarter" idx="10"/>
          </p:nvPr>
        </p:nvSpPr>
        <p:spPr/>
        <p:txBody>
          <a:bodyPr/>
          <a:lstStyle/>
          <a:p>
            <a:fld id="{B5ECAAE4-CFE7-40F4-A486-B008490C1510}" type="slidenum">
              <a:rPr lang="en-US" smtClean="0"/>
              <a:pPr/>
              <a:t>3</a:t>
            </a:fld>
            <a:endParaRPr lang="en-US"/>
          </a:p>
        </p:txBody>
      </p:sp>
    </p:spTree>
    <p:extLst>
      <p:ext uri="{BB962C8B-B14F-4D97-AF65-F5344CB8AC3E}">
        <p14:creationId xmlns:p14="http://schemas.microsoft.com/office/powerpoint/2010/main" val="35907609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IE" dirty="0"/>
          </a:p>
        </p:txBody>
      </p:sp>
      <p:sp>
        <p:nvSpPr>
          <p:cNvPr id="4" name="Slide Number Placeholder 3"/>
          <p:cNvSpPr>
            <a:spLocks noGrp="1"/>
          </p:cNvSpPr>
          <p:nvPr>
            <p:ph type="sldNum" sz="quarter" idx="10"/>
          </p:nvPr>
        </p:nvSpPr>
        <p:spPr/>
        <p:txBody>
          <a:bodyPr/>
          <a:lstStyle/>
          <a:p>
            <a:fld id="{B5ECAAE4-CFE7-40F4-A486-B008490C1510}" type="slidenum">
              <a:rPr lang="en-US" smtClean="0"/>
              <a:pPr/>
              <a:t>30</a:t>
            </a:fld>
            <a:endParaRPr lang="en-US"/>
          </a:p>
        </p:txBody>
      </p:sp>
    </p:spTree>
    <p:extLst>
      <p:ext uri="{BB962C8B-B14F-4D97-AF65-F5344CB8AC3E}">
        <p14:creationId xmlns:p14="http://schemas.microsoft.com/office/powerpoint/2010/main" val="35907609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IE" dirty="0"/>
          </a:p>
        </p:txBody>
      </p:sp>
      <p:sp>
        <p:nvSpPr>
          <p:cNvPr id="4" name="Slide Number Placeholder 3"/>
          <p:cNvSpPr>
            <a:spLocks noGrp="1"/>
          </p:cNvSpPr>
          <p:nvPr>
            <p:ph type="sldNum" sz="quarter" idx="10"/>
          </p:nvPr>
        </p:nvSpPr>
        <p:spPr/>
        <p:txBody>
          <a:bodyPr/>
          <a:lstStyle/>
          <a:p>
            <a:fld id="{B5ECAAE4-CFE7-40F4-A486-B008490C1510}" type="slidenum">
              <a:rPr lang="en-US" smtClean="0"/>
              <a:pPr/>
              <a:t>31</a:t>
            </a:fld>
            <a:endParaRPr lang="en-US"/>
          </a:p>
        </p:txBody>
      </p:sp>
    </p:spTree>
    <p:extLst>
      <p:ext uri="{BB962C8B-B14F-4D97-AF65-F5344CB8AC3E}">
        <p14:creationId xmlns:p14="http://schemas.microsoft.com/office/powerpoint/2010/main" val="35907609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IE" dirty="0"/>
          </a:p>
        </p:txBody>
      </p:sp>
      <p:sp>
        <p:nvSpPr>
          <p:cNvPr id="4" name="Slide Number Placeholder 3"/>
          <p:cNvSpPr>
            <a:spLocks noGrp="1"/>
          </p:cNvSpPr>
          <p:nvPr>
            <p:ph type="sldNum" sz="quarter" idx="10"/>
          </p:nvPr>
        </p:nvSpPr>
        <p:spPr/>
        <p:txBody>
          <a:bodyPr/>
          <a:lstStyle/>
          <a:p>
            <a:fld id="{B5ECAAE4-CFE7-40F4-A486-B008490C1510}" type="slidenum">
              <a:rPr lang="en-US" smtClean="0"/>
              <a:pPr/>
              <a:t>32</a:t>
            </a:fld>
            <a:endParaRPr lang="en-US"/>
          </a:p>
        </p:txBody>
      </p:sp>
    </p:spTree>
    <p:extLst>
      <p:ext uri="{BB962C8B-B14F-4D97-AF65-F5344CB8AC3E}">
        <p14:creationId xmlns:p14="http://schemas.microsoft.com/office/powerpoint/2010/main" val="35907609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IE" dirty="0" smtClean="0"/>
          </a:p>
          <a:p>
            <a:endParaRPr lang="en-IE" dirty="0"/>
          </a:p>
        </p:txBody>
      </p:sp>
      <p:sp>
        <p:nvSpPr>
          <p:cNvPr id="4" name="Slide Number Placeholder 3"/>
          <p:cNvSpPr>
            <a:spLocks noGrp="1"/>
          </p:cNvSpPr>
          <p:nvPr>
            <p:ph type="sldNum" sz="quarter" idx="10"/>
          </p:nvPr>
        </p:nvSpPr>
        <p:spPr/>
        <p:txBody>
          <a:bodyPr/>
          <a:lstStyle/>
          <a:p>
            <a:fld id="{B5ECAAE4-CFE7-40F4-A486-B008490C1510}" type="slidenum">
              <a:rPr lang="en-US" smtClean="0"/>
              <a:pPr/>
              <a:t>33</a:t>
            </a:fld>
            <a:endParaRPr lang="en-US"/>
          </a:p>
        </p:txBody>
      </p:sp>
    </p:spTree>
    <p:extLst>
      <p:ext uri="{BB962C8B-B14F-4D97-AF65-F5344CB8AC3E}">
        <p14:creationId xmlns:p14="http://schemas.microsoft.com/office/powerpoint/2010/main" val="9305192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IE" dirty="0" smtClean="0"/>
          </a:p>
          <a:p>
            <a:endParaRPr lang="en-IE" dirty="0"/>
          </a:p>
        </p:txBody>
      </p:sp>
      <p:sp>
        <p:nvSpPr>
          <p:cNvPr id="4" name="Slide Number Placeholder 3"/>
          <p:cNvSpPr>
            <a:spLocks noGrp="1"/>
          </p:cNvSpPr>
          <p:nvPr>
            <p:ph type="sldNum" sz="quarter" idx="10"/>
          </p:nvPr>
        </p:nvSpPr>
        <p:spPr/>
        <p:txBody>
          <a:bodyPr/>
          <a:lstStyle/>
          <a:p>
            <a:fld id="{B5ECAAE4-CFE7-40F4-A486-B008490C1510}" type="slidenum">
              <a:rPr lang="en-US" smtClean="0"/>
              <a:pPr/>
              <a:t>34</a:t>
            </a:fld>
            <a:endParaRPr lang="en-US"/>
          </a:p>
        </p:txBody>
      </p:sp>
    </p:spTree>
    <p:extLst>
      <p:ext uri="{BB962C8B-B14F-4D97-AF65-F5344CB8AC3E}">
        <p14:creationId xmlns:p14="http://schemas.microsoft.com/office/powerpoint/2010/main" val="35907609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IE" dirty="0" smtClean="0"/>
          </a:p>
          <a:p>
            <a:endParaRPr lang="en-IE" dirty="0"/>
          </a:p>
        </p:txBody>
      </p:sp>
      <p:sp>
        <p:nvSpPr>
          <p:cNvPr id="4" name="Slide Number Placeholder 3"/>
          <p:cNvSpPr>
            <a:spLocks noGrp="1"/>
          </p:cNvSpPr>
          <p:nvPr>
            <p:ph type="sldNum" sz="quarter" idx="10"/>
          </p:nvPr>
        </p:nvSpPr>
        <p:spPr/>
        <p:txBody>
          <a:bodyPr/>
          <a:lstStyle/>
          <a:p>
            <a:fld id="{B5ECAAE4-CFE7-40F4-A486-B008490C1510}" type="slidenum">
              <a:rPr lang="en-US" smtClean="0"/>
              <a:pPr/>
              <a:t>35</a:t>
            </a:fld>
            <a:endParaRPr lang="en-US"/>
          </a:p>
        </p:txBody>
      </p:sp>
    </p:spTree>
    <p:extLst>
      <p:ext uri="{BB962C8B-B14F-4D97-AF65-F5344CB8AC3E}">
        <p14:creationId xmlns:p14="http://schemas.microsoft.com/office/powerpoint/2010/main" val="35907609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endParaRPr lang="en-GB" sz="1100" dirty="0" smtClean="0">
              <a:latin typeface="Times" pitchFamily="18" charset="0"/>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charset="-128"/>
              </a:defRPr>
            </a:lvl1pPr>
            <a:lvl2pPr marL="37931725" indent="-37474525">
              <a:defRPr sz="2400">
                <a:solidFill>
                  <a:schemeClr val="tx1"/>
                </a:solidFill>
                <a:latin typeface="Times" pitchFamily="18" charset="0"/>
                <a:ea typeface="ＭＳ Ｐゴシック" charset="-128"/>
              </a:defRPr>
            </a:lvl2pPr>
            <a:lvl3pPr>
              <a:defRPr sz="2400">
                <a:solidFill>
                  <a:schemeClr val="tx1"/>
                </a:solidFill>
                <a:latin typeface="Times" pitchFamily="18" charset="0"/>
                <a:ea typeface="ＭＳ Ｐゴシック" charset="-128"/>
              </a:defRPr>
            </a:lvl3pPr>
            <a:lvl4pPr>
              <a:defRPr sz="2400">
                <a:solidFill>
                  <a:schemeClr val="tx1"/>
                </a:solidFill>
                <a:latin typeface="Times" pitchFamily="18" charset="0"/>
                <a:ea typeface="ＭＳ Ｐゴシック" charset="-128"/>
              </a:defRPr>
            </a:lvl4pPr>
            <a:lvl5pPr>
              <a:defRPr sz="2400">
                <a:solidFill>
                  <a:schemeClr val="tx1"/>
                </a:solidFill>
                <a:latin typeface="Times" pitchFamily="18" charset="0"/>
                <a:ea typeface="ＭＳ Ｐゴシック" charset="-128"/>
              </a:defRPr>
            </a:lvl5pPr>
            <a:lvl6pPr marL="457200" eaLnBrk="0" fontAlgn="base" hangingPunct="0">
              <a:spcBef>
                <a:spcPct val="0"/>
              </a:spcBef>
              <a:spcAft>
                <a:spcPct val="0"/>
              </a:spcAft>
              <a:defRPr sz="2400">
                <a:solidFill>
                  <a:schemeClr val="tx1"/>
                </a:solidFill>
                <a:latin typeface="Times" pitchFamily="18" charset="0"/>
                <a:ea typeface="ＭＳ Ｐゴシック" charset="-128"/>
              </a:defRPr>
            </a:lvl6pPr>
            <a:lvl7pPr marL="914400" eaLnBrk="0" fontAlgn="base" hangingPunct="0">
              <a:spcBef>
                <a:spcPct val="0"/>
              </a:spcBef>
              <a:spcAft>
                <a:spcPct val="0"/>
              </a:spcAft>
              <a:defRPr sz="2400">
                <a:solidFill>
                  <a:schemeClr val="tx1"/>
                </a:solidFill>
                <a:latin typeface="Times" pitchFamily="18" charset="0"/>
                <a:ea typeface="ＭＳ Ｐゴシック" charset="-128"/>
              </a:defRPr>
            </a:lvl7pPr>
            <a:lvl8pPr marL="1371600" eaLnBrk="0" fontAlgn="base" hangingPunct="0">
              <a:spcBef>
                <a:spcPct val="0"/>
              </a:spcBef>
              <a:spcAft>
                <a:spcPct val="0"/>
              </a:spcAft>
              <a:defRPr sz="2400">
                <a:solidFill>
                  <a:schemeClr val="tx1"/>
                </a:solidFill>
                <a:latin typeface="Times" pitchFamily="18" charset="0"/>
                <a:ea typeface="ＭＳ Ｐゴシック" charset="-128"/>
              </a:defRPr>
            </a:lvl8pPr>
            <a:lvl9pPr marL="1828800" eaLnBrk="0" fontAlgn="base" hangingPunct="0">
              <a:spcBef>
                <a:spcPct val="0"/>
              </a:spcBef>
              <a:spcAft>
                <a:spcPct val="0"/>
              </a:spcAft>
              <a:defRPr sz="2400">
                <a:solidFill>
                  <a:schemeClr val="tx1"/>
                </a:solidFill>
                <a:latin typeface="Times" pitchFamily="18" charset="0"/>
                <a:ea typeface="ＭＳ Ｐゴシック" charset="-128"/>
              </a:defRPr>
            </a:lvl9pPr>
          </a:lstStyle>
          <a:p>
            <a:fld id="{F939169B-84F6-46C4-9FF6-9E26E705EBF6}" type="slidenum">
              <a:rPr lang="en-GB" sz="1200"/>
              <a:pPr/>
              <a:t>37</a:t>
            </a:fld>
            <a:endParaRPr lang="en-GB"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fld id="{B5ECAAE4-CFE7-40F4-A486-B008490C1510}" type="slidenum">
              <a:rPr lang="en-US" smtClean="0"/>
              <a:pPr/>
              <a:t>38</a:t>
            </a:fld>
            <a:endParaRPr lang="en-US"/>
          </a:p>
        </p:txBody>
      </p:sp>
    </p:spTree>
    <p:extLst>
      <p:ext uri="{BB962C8B-B14F-4D97-AF65-F5344CB8AC3E}">
        <p14:creationId xmlns:p14="http://schemas.microsoft.com/office/powerpoint/2010/main" val="35907609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5ECAAE4-CFE7-40F4-A486-B008490C1510}" type="slidenum">
              <a:rPr lang="en-US" smtClean="0"/>
              <a:pPr/>
              <a:t>41</a:t>
            </a:fld>
            <a:endParaRPr lang="en-US"/>
          </a:p>
        </p:txBody>
      </p:sp>
    </p:spTree>
    <p:extLst>
      <p:ext uri="{BB962C8B-B14F-4D97-AF65-F5344CB8AC3E}">
        <p14:creationId xmlns:p14="http://schemas.microsoft.com/office/powerpoint/2010/main" val="6523191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5ECAAE4-CFE7-40F4-A486-B008490C1510}" type="slidenum">
              <a:rPr lang="en-US" smtClean="0"/>
              <a:pPr/>
              <a:t>42</a:t>
            </a:fld>
            <a:endParaRPr lang="en-US"/>
          </a:p>
        </p:txBody>
      </p:sp>
    </p:spTree>
    <p:extLst>
      <p:ext uri="{BB962C8B-B14F-4D97-AF65-F5344CB8AC3E}">
        <p14:creationId xmlns:p14="http://schemas.microsoft.com/office/powerpoint/2010/main" val="652319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IE" dirty="0"/>
          </a:p>
        </p:txBody>
      </p:sp>
      <p:sp>
        <p:nvSpPr>
          <p:cNvPr id="4" name="Slide Number Placeholder 3"/>
          <p:cNvSpPr>
            <a:spLocks noGrp="1"/>
          </p:cNvSpPr>
          <p:nvPr>
            <p:ph type="sldNum" sz="quarter" idx="10"/>
          </p:nvPr>
        </p:nvSpPr>
        <p:spPr/>
        <p:txBody>
          <a:bodyPr/>
          <a:lstStyle/>
          <a:p>
            <a:fld id="{B5ECAAE4-CFE7-40F4-A486-B008490C1510}" type="slidenum">
              <a:rPr lang="en-US" smtClean="0"/>
              <a:pPr/>
              <a:t>4</a:t>
            </a:fld>
            <a:endParaRPr lang="en-US"/>
          </a:p>
        </p:txBody>
      </p:sp>
    </p:spTree>
    <p:extLst>
      <p:ext uri="{BB962C8B-B14F-4D97-AF65-F5344CB8AC3E}">
        <p14:creationId xmlns:p14="http://schemas.microsoft.com/office/powerpoint/2010/main" val="35907609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endParaRPr lang="en-GB" sz="1100" dirty="0" smtClean="0">
              <a:latin typeface="Times" pitchFamily="18" charset="0"/>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charset="-128"/>
              </a:defRPr>
            </a:lvl1pPr>
            <a:lvl2pPr marL="37931725" indent="-37474525">
              <a:defRPr sz="2400">
                <a:solidFill>
                  <a:schemeClr val="tx1"/>
                </a:solidFill>
                <a:latin typeface="Times" pitchFamily="18" charset="0"/>
                <a:ea typeface="ＭＳ Ｐゴシック" charset="-128"/>
              </a:defRPr>
            </a:lvl2pPr>
            <a:lvl3pPr>
              <a:defRPr sz="2400">
                <a:solidFill>
                  <a:schemeClr val="tx1"/>
                </a:solidFill>
                <a:latin typeface="Times" pitchFamily="18" charset="0"/>
                <a:ea typeface="ＭＳ Ｐゴシック" charset="-128"/>
              </a:defRPr>
            </a:lvl3pPr>
            <a:lvl4pPr>
              <a:defRPr sz="2400">
                <a:solidFill>
                  <a:schemeClr val="tx1"/>
                </a:solidFill>
                <a:latin typeface="Times" pitchFamily="18" charset="0"/>
                <a:ea typeface="ＭＳ Ｐゴシック" charset="-128"/>
              </a:defRPr>
            </a:lvl4pPr>
            <a:lvl5pPr>
              <a:defRPr sz="2400">
                <a:solidFill>
                  <a:schemeClr val="tx1"/>
                </a:solidFill>
                <a:latin typeface="Times" pitchFamily="18" charset="0"/>
                <a:ea typeface="ＭＳ Ｐゴシック" charset="-128"/>
              </a:defRPr>
            </a:lvl5pPr>
            <a:lvl6pPr marL="457200" eaLnBrk="0" fontAlgn="base" hangingPunct="0">
              <a:spcBef>
                <a:spcPct val="0"/>
              </a:spcBef>
              <a:spcAft>
                <a:spcPct val="0"/>
              </a:spcAft>
              <a:defRPr sz="2400">
                <a:solidFill>
                  <a:schemeClr val="tx1"/>
                </a:solidFill>
                <a:latin typeface="Times" pitchFamily="18" charset="0"/>
                <a:ea typeface="ＭＳ Ｐゴシック" charset="-128"/>
              </a:defRPr>
            </a:lvl6pPr>
            <a:lvl7pPr marL="914400" eaLnBrk="0" fontAlgn="base" hangingPunct="0">
              <a:spcBef>
                <a:spcPct val="0"/>
              </a:spcBef>
              <a:spcAft>
                <a:spcPct val="0"/>
              </a:spcAft>
              <a:defRPr sz="2400">
                <a:solidFill>
                  <a:schemeClr val="tx1"/>
                </a:solidFill>
                <a:latin typeface="Times" pitchFamily="18" charset="0"/>
                <a:ea typeface="ＭＳ Ｐゴシック" charset="-128"/>
              </a:defRPr>
            </a:lvl7pPr>
            <a:lvl8pPr marL="1371600" eaLnBrk="0" fontAlgn="base" hangingPunct="0">
              <a:spcBef>
                <a:spcPct val="0"/>
              </a:spcBef>
              <a:spcAft>
                <a:spcPct val="0"/>
              </a:spcAft>
              <a:defRPr sz="2400">
                <a:solidFill>
                  <a:schemeClr val="tx1"/>
                </a:solidFill>
                <a:latin typeface="Times" pitchFamily="18" charset="0"/>
                <a:ea typeface="ＭＳ Ｐゴシック" charset="-128"/>
              </a:defRPr>
            </a:lvl8pPr>
            <a:lvl9pPr marL="1828800" eaLnBrk="0" fontAlgn="base" hangingPunct="0">
              <a:spcBef>
                <a:spcPct val="0"/>
              </a:spcBef>
              <a:spcAft>
                <a:spcPct val="0"/>
              </a:spcAft>
              <a:defRPr sz="2400">
                <a:solidFill>
                  <a:schemeClr val="tx1"/>
                </a:solidFill>
                <a:latin typeface="Times" pitchFamily="18" charset="0"/>
                <a:ea typeface="ＭＳ Ｐゴシック" charset="-128"/>
              </a:defRPr>
            </a:lvl9pPr>
          </a:lstStyle>
          <a:p>
            <a:fld id="{F939169B-84F6-46C4-9FF6-9E26E705EBF6}" type="slidenum">
              <a:rPr lang="en-GB" sz="1200"/>
              <a:pPr/>
              <a:t>43</a:t>
            </a:fld>
            <a:endParaRPr lang="en-GB"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IE" dirty="0"/>
          </a:p>
        </p:txBody>
      </p:sp>
      <p:sp>
        <p:nvSpPr>
          <p:cNvPr id="4" name="Slide Number Placeholder 3"/>
          <p:cNvSpPr>
            <a:spLocks noGrp="1"/>
          </p:cNvSpPr>
          <p:nvPr>
            <p:ph type="sldNum" sz="quarter" idx="10"/>
          </p:nvPr>
        </p:nvSpPr>
        <p:spPr/>
        <p:txBody>
          <a:bodyPr/>
          <a:lstStyle/>
          <a:p>
            <a:fld id="{B5ECAAE4-CFE7-40F4-A486-B008490C1510}" type="slidenum">
              <a:rPr lang="en-US" smtClean="0"/>
              <a:pPr/>
              <a:t>5</a:t>
            </a:fld>
            <a:endParaRPr lang="en-US"/>
          </a:p>
        </p:txBody>
      </p:sp>
    </p:spTree>
    <p:extLst>
      <p:ext uri="{BB962C8B-B14F-4D97-AF65-F5344CB8AC3E}">
        <p14:creationId xmlns:p14="http://schemas.microsoft.com/office/powerpoint/2010/main" val="3590760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endParaRPr lang="en-IE" dirty="0"/>
          </a:p>
        </p:txBody>
      </p:sp>
      <p:sp>
        <p:nvSpPr>
          <p:cNvPr id="4" name="Slide Number Placeholder 3"/>
          <p:cNvSpPr>
            <a:spLocks noGrp="1"/>
          </p:cNvSpPr>
          <p:nvPr>
            <p:ph type="sldNum" sz="quarter" idx="10"/>
          </p:nvPr>
        </p:nvSpPr>
        <p:spPr/>
        <p:txBody>
          <a:bodyPr/>
          <a:lstStyle/>
          <a:p>
            <a:fld id="{B5ECAAE4-CFE7-40F4-A486-B008490C1510}" type="slidenum">
              <a:rPr lang="en-US" smtClean="0"/>
              <a:pPr/>
              <a:t>6</a:t>
            </a:fld>
            <a:endParaRPr lang="en-US"/>
          </a:p>
        </p:txBody>
      </p:sp>
    </p:spTree>
    <p:extLst>
      <p:ext uri="{BB962C8B-B14F-4D97-AF65-F5344CB8AC3E}">
        <p14:creationId xmlns:p14="http://schemas.microsoft.com/office/powerpoint/2010/main" val="3199824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IE" dirty="0"/>
          </a:p>
        </p:txBody>
      </p:sp>
      <p:sp>
        <p:nvSpPr>
          <p:cNvPr id="4" name="Slide Number Placeholder 3"/>
          <p:cNvSpPr>
            <a:spLocks noGrp="1"/>
          </p:cNvSpPr>
          <p:nvPr>
            <p:ph type="sldNum" sz="quarter" idx="10"/>
          </p:nvPr>
        </p:nvSpPr>
        <p:spPr/>
        <p:txBody>
          <a:bodyPr/>
          <a:lstStyle/>
          <a:p>
            <a:fld id="{B5ECAAE4-CFE7-40F4-A486-B008490C1510}" type="slidenum">
              <a:rPr lang="en-US" smtClean="0"/>
              <a:pPr/>
              <a:t>7</a:t>
            </a:fld>
            <a:endParaRPr lang="en-US"/>
          </a:p>
        </p:txBody>
      </p:sp>
    </p:spTree>
    <p:extLst>
      <p:ext uri="{BB962C8B-B14F-4D97-AF65-F5344CB8AC3E}">
        <p14:creationId xmlns:p14="http://schemas.microsoft.com/office/powerpoint/2010/main" val="3590760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smtClean="0"/>
          </a:p>
        </p:txBody>
      </p:sp>
      <p:sp>
        <p:nvSpPr>
          <p:cNvPr id="4" name="Slide Number Placeholder 3"/>
          <p:cNvSpPr>
            <a:spLocks noGrp="1"/>
          </p:cNvSpPr>
          <p:nvPr>
            <p:ph type="sldNum" sz="quarter" idx="10"/>
          </p:nvPr>
        </p:nvSpPr>
        <p:spPr/>
        <p:txBody>
          <a:bodyPr/>
          <a:lstStyle/>
          <a:p>
            <a:fld id="{B5ECAAE4-CFE7-40F4-A486-B008490C1510}" type="slidenum">
              <a:rPr lang="en-US" smtClean="0"/>
              <a:pPr/>
              <a:t>8</a:t>
            </a:fld>
            <a:endParaRPr lang="en-US"/>
          </a:p>
        </p:txBody>
      </p:sp>
    </p:spTree>
    <p:extLst>
      <p:ext uri="{BB962C8B-B14F-4D97-AF65-F5344CB8AC3E}">
        <p14:creationId xmlns:p14="http://schemas.microsoft.com/office/powerpoint/2010/main" val="924330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5ECAAE4-CFE7-40F4-A486-B008490C1510}" type="slidenum">
              <a:rPr lang="en-US" smtClean="0"/>
              <a:pPr/>
              <a:t>9</a:t>
            </a:fld>
            <a:endParaRPr lang="en-US"/>
          </a:p>
        </p:txBody>
      </p:sp>
    </p:spTree>
    <p:extLst>
      <p:ext uri="{BB962C8B-B14F-4D97-AF65-F5344CB8AC3E}">
        <p14:creationId xmlns:p14="http://schemas.microsoft.com/office/powerpoint/2010/main" val="1198732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Picture 6" descr="redpac"/>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tel 1"/>
          <p:cNvSpPr>
            <a:spLocks noGrp="1"/>
          </p:cNvSpPr>
          <p:nvPr>
            <p:ph type="ctrTitle"/>
          </p:nvPr>
        </p:nvSpPr>
        <p:spPr>
          <a:xfrm>
            <a:off x="2209800" y="1412875"/>
            <a:ext cx="6248400" cy="1008013"/>
          </a:xfrm>
        </p:spPr>
        <p:txBody>
          <a:bodyPr/>
          <a:lstStyle/>
          <a:p>
            <a:r>
              <a:rPr lang="nb-NO" dirty="0" smtClean="0"/>
              <a:t>Klikk for å redigere tittelstil</a:t>
            </a:r>
            <a:endParaRPr lang="nb-NO" dirty="0"/>
          </a:p>
        </p:txBody>
      </p:sp>
      <p:sp>
        <p:nvSpPr>
          <p:cNvPr id="3" name="Undertittel 2"/>
          <p:cNvSpPr>
            <a:spLocks noGrp="1"/>
          </p:cNvSpPr>
          <p:nvPr>
            <p:ph type="subTitle" idx="1"/>
          </p:nvPr>
        </p:nvSpPr>
        <p:spPr>
          <a:xfrm>
            <a:off x="2209799" y="2574826"/>
            <a:ext cx="6264275" cy="1162050"/>
          </a:xfrm>
        </p:spPr>
        <p:txBody>
          <a:bodyPr anchor="b"/>
          <a:lstStyle>
            <a:lvl1pPr marL="0" indent="0" algn="l">
              <a:buNone/>
              <a:defRPr sz="1600">
                <a:solidFill>
                  <a:schemeClr val="accent2"/>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dirty="0" smtClean="0"/>
              <a:t>Klikk for å redigere undertittelstil i malen</a:t>
            </a:r>
            <a:endParaRPr lang="nb-NO"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Klikk for å redigere tittelstil</a:t>
            </a:r>
            <a:endParaRPr lang="nb-NO" dirty="0"/>
          </a:p>
        </p:txBody>
      </p:sp>
      <p:sp>
        <p:nvSpPr>
          <p:cNvPr id="3" name="Plassholder for innhold 2"/>
          <p:cNvSpPr>
            <a:spLocks noGrp="1"/>
          </p:cNvSpPr>
          <p:nvPr>
            <p:ph idx="1"/>
          </p:nvPr>
        </p:nvSpPr>
        <p:spPr/>
        <p:txBody>
          <a:bodyPr/>
          <a:lstStyle>
            <a:lvl1pPr>
              <a:spcBef>
                <a:spcPts val="900"/>
              </a:spcBef>
              <a:defRPr/>
            </a:lvl1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844823"/>
            <a:ext cx="4038600" cy="3960441"/>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4648200" y="1844825"/>
            <a:ext cx="4038600" cy="39604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5" descr="siste2"/>
          <p:cNvPicPr>
            <a:picLocks noChangeAspect="1" noChangeArrowheads="1"/>
          </p:cNvPicPr>
          <p:nvPr userDrawn="1"/>
        </p:nvPicPr>
        <p:blipFill>
          <a:blip r:embed="rId7"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620713"/>
            <a:ext cx="82296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smtClean="0"/>
              <a:t>Click to edit Master title style</a:t>
            </a:r>
          </a:p>
        </p:txBody>
      </p:sp>
      <p:sp>
        <p:nvSpPr>
          <p:cNvPr id="1028" name="Rectangle 3"/>
          <p:cNvSpPr>
            <a:spLocks noGrp="1" noChangeArrowheads="1"/>
          </p:cNvSpPr>
          <p:nvPr>
            <p:ph type="body" idx="1"/>
          </p:nvPr>
        </p:nvSpPr>
        <p:spPr bwMode="auto">
          <a:xfrm>
            <a:off x="457200" y="1844675"/>
            <a:ext cx="8240713" cy="3921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p>
        </p:txBody>
      </p:sp>
    </p:spTree>
  </p:cSld>
  <p:clrMap bg1="lt1" tx1="dk1" bg2="lt2" tx2="dk2" accent1="accent1" accent2="accent2" accent3="accent3" accent4="accent4" accent5="accent5" accent6="accent6" hlink="hlink" folHlink="folHlink"/>
  <p:sldLayoutIdLst>
    <p:sldLayoutId id="2147483673" r:id="rId1"/>
    <p:sldLayoutId id="2147483669" r:id="rId2"/>
    <p:sldLayoutId id="2147483670" r:id="rId3"/>
    <p:sldLayoutId id="2147483671" r:id="rId4"/>
    <p:sldLayoutId id="2147483672" r:id="rId5"/>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2800">
          <a:solidFill>
            <a:schemeClr val="accent2"/>
          </a:solidFill>
          <a:latin typeface="+mj-lt"/>
          <a:ea typeface="+mj-ea"/>
          <a:cs typeface="+mj-cs"/>
        </a:defRPr>
      </a:lvl1pPr>
      <a:lvl2pPr algn="l" rtl="0" eaLnBrk="0" fontAlgn="base" hangingPunct="0">
        <a:spcBef>
          <a:spcPct val="0"/>
        </a:spcBef>
        <a:spcAft>
          <a:spcPct val="0"/>
        </a:spcAft>
        <a:defRPr sz="2800">
          <a:solidFill>
            <a:schemeClr val="accent2"/>
          </a:solidFill>
          <a:latin typeface="Arial" charset="0"/>
        </a:defRPr>
      </a:lvl2pPr>
      <a:lvl3pPr algn="l" rtl="0" eaLnBrk="0" fontAlgn="base" hangingPunct="0">
        <a:spcBef>
          <a:spcPct val="0"/>
        </a:spcBef>
        <a:spcAft>
          <a:spcPct val="0"/>
        </a:spcAft>
        <a:defRPr sz="2800">
          <a:solidFill>
            <a:schemeClr val="accent2"/>
          </a:solidFill>
          <a:latin typeface="Arial" charset="0"/>
        </a:defRPr>
      </a:lvl3pPr>
      <a:lvl4pPr algn="l" rtl="0" eaLnBrk="0" fontAlgn="base" hangingPunct="0">
        <a:spcBef>
          <a:spcPct val="0"/>
        </a:spcBef>
        <a:spcAft>
          <a:spcPct val="0"/>
        </a:spcAft>
        <a:defRPr sz="2800">
          <a:solidFill>
            <a:schemeClr val="accent2"/>
          </a:solidFill>
          <a:latin typeface="Arial" charset="0"/>
        </a:defRPr>
      </a:lvl4pPr>
      <a:lvl5pPr algn="l" rtl="0" eaLnBrk="0" fontAlgn="base" hangingPunct="0">
        <a:spcBef>
          <a:spcPct val="0"/>
        </a:spcBef>
        <a:spcAft>
          <a:spcPct val="0"/>
        </a:spcAft>
        <a:defRPr sz="2800">
          <a:solidFill>
            <a:schemeClr val="accent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622300" indent="-263525" algn="l" rtl="0" eaLnBrk="0" fontAlgn="base" hangingPunct="0">
        <a:spcBef>
          <a:spcPct val="20000"/>
        </a:spcBef>
        <a:spcAft>
          <a:spcPct val="0"/>
        </a:spcAft>
        <a:buChar char="–"/>
        <a:defRPr>
          <a:solidFill>
            <a:schemeClr val="bg2"/>
          </a:solidFill>
          <a:latin typeface="+mn-lt"/>
        </a:defRPr>
      </a:lvl2pPr>
      <a:lvl3pPr marL="808038" indent="-182563" algn="l" rtl="0" eaLnBrk="0" fontAlgn="base" hangingPunct="0">
        <a:spcBef>
          <a:spcPct val="20000"/>
        </a:spcBef>
        <a:spcAft>
          <a:spcPct val="0"/>
        </a:spcAft>
        <a:buChar char="•"/>
        <a:defRPr sz="1600">
          <a:solidFill>
            <a:schemeClr val="bg2"/>
          </a:solidFill>
          <a:latin typeface="+mn-lt"/>
        </a:defRPr>
      </a:lvl3pPr>
      <a:lvl4pPr marL="1074738" indent="-228600" algn="l" rtl="0" eaLnBrk="0" fontAlgn="base" hangingPunct="0">
        <a:spcBef>
          <a:spcPct val="20000"/>
        </a:spcBef>
        <a:spcAft>
          <a:spcPct val="0"/>
        </a:spcAft>
        <a:buChar char="–"/>
        <a:defRPr sz="1600">
          <a:solidFill>
            <a:schemeClr val="bg2"/>
          </a:solidFill>
          <a:latin typeface="+mn-lt"/>
        </a:defRPr>
      </a:lvl4pPr>
      <a:lvl5pPr marL="1341438"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oleObject" Target="../embeddings/Document_Microsoft_Word_97_-_20041.doc"/><Relationship Id="rId6"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188640"/>
            <a:ext cx="5942594" cy="567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4" name="Tittel 1"/>
          <p:cNvSpPr>
            <a:spLocks noGrp="1"/>
          </p:cNvSpPr>
          <p:nvPr>
            <p:ph type="ctrTitle"/>
          </p:nvPr>
        </p:nvSpPr>
        <p:spPr>
          <a:xfrm>
            <a:off x="467544" y="2852936"/>
            <a:ext cx="6248400" cy="1008063"/>
          </a:xfrm>
        </p:spPr>
        <p:txBody>
          <a:bodyPr/>
          <a:lstStyle/>
          <a:p>
            <a:pPr algn="ctr"/>
            <a:r>
              <a:rPr lang="en-IE" dirty="0"/>
              <a:t>Concluding Remarks</a:t>
            </a:r>
            <a:br>
              <a:rPr lang="en-IE" dirty="0"/>
            </a:br>
            <a:r>
              <a:rPr lang="en-IE" dirty="0"/>
              <a:t>from a </a:t>
            </a:r>
            <a:r>
              <a:rPr lang="en-IE" dirty="0" smtClean="0"/>
              <a:t>Non-PTA </a:t>
            </a:r>
            <a:r>
              <a:rPr lang="en-IE" dirty="0"/>
              <a:t>Country: Insights and Future </a:t>
            </a:r>
            <a:r>
              <a:rPr lang="en-IE" dirty="0" smtClean="0"/>
              <a:t>Directions</a:t>
            </a:r>
            <a:r>
              <a:rPr lang="en-US" dirty="0" smtClean="0"/>
              <a:t/>
            </a:r>
            <a:br>
              <a:rPr lang="en-US" dirty="0" smtClean="0"/>
            </a:br>
            <a:r>
              <a:rPr lang="en-IE" sz="1800" dirty="0" smtClean="0">
                <a:solidFill>
                  <a:schemeClr val="tx1"/>
                </a:solidFill>
              </a:rPr>
              <a:t>Dr Paidi O’Reilly, University College Cork</a:t>
            </a:r>
            <a:br>
              <a:rPr lang="en-IE" sz="1800" dirty="0" smtClean="0">
                <a:solidFill>
                  <a:schemeClr val="tx1"/>
                </a:solidFill>
              </a:rPr>
            </a:br>
            <a:r>
              <a:rPr lang="en-IE" sz="1800" dirty="0">
                <a:solidFill>
                  <a:schemeClr val="tx1"/>
                </a:solidFill>
              </a:rPr>
              <a:t/>
            </a:r>
            <a:br>
              <a:rPr lang="en-IE" sz="1800" dirty="0">
                <a:solidFill>
                  <a:schemeClr val="tx1"/>
                </a:solidFill>
              </a:rPr>
            </a:br>
            <a:r>
              <a:rPr lang="en-IE" sz="1800" dirty="0" smtClean="0">
                <a:solidFill>
                  <a:schemeClr val="tx1"/>
                </a:solidFill>
              </a:rPr>
              <a:t/>
            </a:r>
            <a:br>
              <a:rPr lang="en-IE" sz="1800" dirty="0" smtClean="0">
                <a:solidFill>
                  <a:schemeClr val="tx1"/>
                </a:solidFill>
              </a:rPr>
            </a:br>
            <a:r>
              <a:rPr lang="en-IE" sz="1800" dirty="0" smtClean="0">
                <a:solidFill>
                  <a:schemeClr val="tx1"/>
                </a:solidFill>
              </a:rPr>
              <a:t/>
            </a:r>
            <a:br>
              <a:rPr lang="en-IE" sz="1800" dirty="0" smtClean="0">
                <a:solidFill>
                  <a:schemeClr val="tx1"/>
                </a:solidFill>
              </a:rPr>
            </a:br>
            <a:r>
              <a:rPr lang="en-IE" sz="1800" dirty="0" smtClean="0">
                <a:solidFill>
                  <a:schemeClr val="tx1"/>
                </a:solidFill>
              </a:rPr>
              <a:t/>
            </a:r>
            <a:br>
              <a:rPr lang="en-IE" sz="1800" dirty="0" smtClean="0">
                <a:solidFill>
                  <a:schemeClr val="tx1"/>
                </a:solidFill>
              </a:rPr>
            </a:br>
            <a:r>
              <a:rPr lang="en-IE" sz="1800" dirty="0" smtClean="0">
                <a:solidFill>
                  <a:schemeClr val="tx1"/>
                </a:solidFill>
              </a:rPr>
              <a:t/>
            </a:r>
            <a:br>
              <a:rPr lang="en-IE" sz="1800" dirty="0" smtClean="0">
                <a:solidFill>
                  <a:schemeClr val="tx1"/>
                </a:solidFill>
              </a:rPr>
            </a:br>
            <a:r>
              <a:rPr lang="fr-FR" sz="1400" dirty="0">
                <a:solidFill>
                  <a:schemeClr val="tx1"/>
                </a:solidFill>
              </a:rPr>
              <a:t>Château de </a:t>
            </a:r>
            <a:r>
              <a:rPr lang="fr-FR" sz="1400" dirty="0" err="1">
                <a:solidFill>
                  <a:schemeClr val="tx1"/>
                </a:solidFill>
              </a:rPr>
              <a:t>Colonster</a:t>
            </a:r>
            <a:r>
              <a:rPr lang="fr-FR" sz="1400" dirty="0">
                <a:solidFill>
                  <a:schemeClr val="tx1"/>
                </a:solidFill>
              </a:rPr>
              <a:t> - </a:t>
            </a:r>
            <a:r>
              <a:rPr lang="fr-FR" sz="1400" dirty="0" err="1">
                <a:solidFill>
                  <a:schemeClr val="tx1"/>
                </a:solidFill>
              </a:rPr>
              <a:t>University</a:t>
            </a:r>
            <a:r>
              <a:rPr lang="fr-FR" sz="1400" dirty="0">
                <a:solidFill>
                  <a:schemeClr val="tx1"/>
                </a:solidFill>
              </a:rPr>
              <a:t> of Liège, </a:t>
            </a:r>
            <a:r>
              <a:rPr lang="fr-FR" sz="1400" dirty="0" err="1">
                <a:solidFill>
                  <a:schemeClr val="tx1"/>
                </a:solidFill>
              </a:rPr>
              <a:t>Belgium</a:t>
            </a:r>
            <a:r>
              <a:rPr lang="en-IE" sz="1400" dirty="0">
                <a:solidFill>
                  <a:schemeClr val="tx1"/>
                </a:solidFill>
              </a:rPr>
              <a:t/>
            </a:r>
            <a:br>
              <a:rPr lang="en-IE" sz="1400" dirty="0">
                <a:solidFill>
                  <a:schemeClr val="tx1"/>
                </a:solidFill>
              </a:rPr>
            </a:br>
            <a:r>
              <a:rPr lang="en-IE" sz="1400" dirty="0" smtClean="0">
                <a:solidFill>
                  <a:schemeClr val="tx1"/>
                </a:solidFill>
              </a:rPr>
              <a:t>28</a:t>
            </a:r>
            <a:r>
              <a:rPr lang="en-IE" sz="1400" baseline="30000" dirty="0" smtClean="0">
                <a:solidFill>
                  <a:schemeClr val="tx1"/>
                </a:solidFill>
              </a:rPr>
              <a:t>th</a:t>
            </a:r>
            <a:r>
              <a:rPr lang="en-IE" sz="1400" dirty="0" smtClean="0">
                <a:solidFill>
                  <a:schemeClr val="tx1"/>
                </a:solidFill>
              </a:rPr>
              <a:t> June, </a:t>
            </a:r>
            <a:r>
              <a:rPr lang="en-IE" sz="1400" dirty="0">
                <a:solidFill>
                  <a:schemeClr val="tx1"/>
                </a:solidFill>
              </a:rPr>
              <a:t>2012</a:t>
            </a:r>
            <a:r>
              <a:rPr lang="en-IE" sz="1800" dirty="0">
                <a:solidFill>
                  <a:schemeClr val="tx1"/>
                </a:solidFill>
              </a:rPr>
              <a:t/>
            </a:r>
            <a:br>
              <a:rPr lang="en-IE" sz="1800" dirty="0">
                <a:solidFill>
                  <a:schemeClr val="tx1"/>
                </a:solidFill>
              </a:rPr>
            </a:br>
            <a:r>
              <a:rPr lang="nb-NO" dirty="0" smtClean="0"/>
              <a:t/>
            </a:r>
            <a:br>
              <a:rPr lang="nb-NO" dirty="0" smtClean="0"/>
            </a:br>
            <a:endParaRPr lang="nb-NO"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068960"/>
            <a:ext cx="8229600" cy="1143000"/>
          </a:xfrm>
        </p:spPr>
        <p:txBody>
          <a:bodyPr/>
          <a:lstStyle/>
          <a:p>
            <a:r>
              <a:rPr lang="en-IE" sz="2400" i="1" dirty="0" smtClean="0"/>
              <a:t>Reflection: The existence of a technology assessment institution in a country/region is related to the ‘mindfulness’ of that geographical area.</a:t>
            </a:r>
            <a:endParaRPr lang="en-IE" sz="2400" i="1" dirty="0"/>
          </a:p>
        </p:txBody>
      </p:sp>
    </p:spTree>
    <p:extLst>
      <p:ext uri="{BB962C8B-B14F-4D97-AF65-F5344CB8AC3E}">
        <p14:creationId xmlns:p14="http://schemas.microsoft.com/office/powerpoint/2010/main" val="20496160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712"/>
            <a:ext cx="1234480" cy="5976639"/>
          </a:xfrm>
        </p:spPr>
        <p:txBody>
          <a:bodyPr vert="vert270"/>
          <a:lstStyle/>
          <a:p>
            <a:r>
              <a:rPr lang="en-IE" dirty="0" smtClean="0"/>
              <a:t>Part of a larger democratic problem </a:t>
            </a:r>
            <a:endParaRPr lang="en-IE"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116632"/>
            <a:ext cx="4953583" cy="6632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23728" y="3140968"/>
            <a:ext cx="5040560" cy="648072"/>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6938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1162472" cy="6480719"/>
          </a:xfrm>
        </p:spPr>
        <p:txBody>
          <a:bodyPr vert="vert270"/>
          <a:lstStyle/>
          <a:p>
            <a:r>
              <a:rPr lang="en-IE" dirty="0" smtClean="0"/>
              <a:t>The ‘Democratic Deficit’ is not isolated but widespread </a:t>
            </a:r>
            <a:endParaRPr lang="en-IE"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188640"/>
            <a:ext cx="4600575" cy="635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73278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20712"/>
            <a:ext cx="936104" cy="5760615"/>
          </a:xfrm>
        </p:spPr>
        <p:txBody>
          <a:bodyPr vert="vert270"/>
          <a:lstStyle/>
          <a:p>
            <a:r>
              <a:rPr lang="en-IE" dirty="0" smtClean="0"/>
              <a:t>This is acknowledged at the highest levels</a:t>
            </a:r>
            <a:endParaRPr lang="en-IE" dirty="0"/>
          </a:p>
        </p:txBody>
      </p:sp>
      <p:pic>
        <p:nvPicPr>
          <p:cNvPr id="194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946329" y="3160384"/>
            <a:ext cx="5354901"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3"/>
          <p:cNvGrpSpPr/>
          <p:nvPr/>
        </p:nvGrpSpPr>
        <p:grpSpPr>
          <a:xfrm>
            <a:off x="2699792" y="954421"/>
            <a:ext cx="5688632" cy="5210883"/>
            <a:chOff x="3477344" y="3490135"/>
            <a:chExt cx="4191000" cy="2727780"/>
          </a:xfrm>
        </p:grpSpPr>
        <p:pic>
          <p:nvPicPr>
            <p:cNvPr id="1946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4019" y="3490135"/>
              <a:ext cx="412432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77344" y="3789040"/>
              <a:ext cx="419100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Rectangle 6"/>
          <p:cNvSpPr/>
          <p:nvPr/>
        </p:nvSpPr>
        <p:spPr>
          <a:xfrm>
            <a:off x="2699792" y="4437112"/>
            <a:ext cx="5616624" cy="936104"/>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00004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712"/>
            <a:ext cx="1162472" cy="6120655"/>
          </a:xfrm>
        </p:spPr>
        <p:txBody>
          <a:bodyPr vert="vert270"/>
          <a:lstStyle/>
          <a:p>
            <a:r>
              <a:rPr lang="en-IE" dirty="0" smtClean="0"/>
              <a:t>Choice needs to be returned to the citizens </a:t>
            </a:r>
            <a:endParaRPr lang="en-IE" dirty="0"/>
          </a:p>
        </p:txBody>
      </p:sp>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116632"/>
            <a:ext cx="5400599" cy="6482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979712" y="6021288"/>
            <a:ext cx="5184576" cy="576064"/>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429859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068960"/>
            <a:ext cx="8229600" cy="1143000"/>
          </a:xfrm>
        </p:spPr>
        <p:txBody>
          <a:bodyPr/>
          <a:lstStyle/>
          <a:p>
            <a:r>
              <a:rPr lang="en-IE" sz="2400" i="1" dirty="0" smtClean="0"/>
              <a:t>Reflection: In order to be successful Technology Assessment must assist in closing the democratic deficit rather than maintaining or increasing it.</a:t>
            </a:r>
            <a:endParaRPr lang="en-IE" sz="2400" i="1" dirty="0"/>
          </a:p>
        </p:txBody>
      </p:sp>
    </p:spTree>
    <p:extLst>
      <p:ext uri="{BB962C8B-B14F-4D97-AF65-F5344CB8AC3E}">
        <p14:creationId xmlns:p14="http://schemas.microsoft.com/office/powerpoint/2010/main" val="204961601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79"/>
            <a:ext cx="2098576" cy="5921127"/>
          </a:xfrm>
        </p:spPr>
        <p:txBody>
          <a:bodyPr vert="vert270"/>
          <a:lstStyle/>
          <a:p>
            <a:r>
              <a:rPr lang="en-IE" dirty="0" smtClean="0"/>
              <a:t>EU citizens are largely supportive of science and technology </a:t>
            </a:r>
            <a:endParaRPr lang="en-IE"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260648"/>
            <a:ext cx="5657850" cy="635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751749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1578544" cy="6552728"/>
          </a:xfrm>
        </p:spPr>
        <p:txBody>
          <a:bodyPr vert="vert270"/>
          <a:lstStyle/>
          <a:p>
            <a:r>
              <a:rPr lang="en-IE" dirty="0"/>
              <a:t>EU citizens’ </a:t>
            </a:r>
            <a:r>
              <a:rPr lang="en-IE" dirty="0" smtClean="0"/>
              <a:t>support for individual </a:t>
            </a:r>
            <a:r>
              <a:rPr lang="en-IE" dirty="0"/>
              <a:t>technologies</a:t>
            </a: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157733"/>
            <a:ext cx="6981801" cy="658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552727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1206" y="116632"/>
            <a:ext cx="5917258" cy="6676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bwMode="auto">
          <a:xfrm>
            <a:off x="457200" y="548679"/>
            <a:ext cx="2098576" cy="5921127"/>
          </a:xfrm>
          <a:prstGeom prst="rect">
            <a:avLst/>
          </a:prstGeom>
          <a:noFill/>
          <a:ln w="9525">
            <a:noFill/>
            <a:miter lim="800000"/>
            <a:headEnd/>
            <a:tailEnd/>
          </a:ln>
          <a:effectLst/>
        </p:spPr>
        <p:txBody>
          <a:bodyPr vert="vert270"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a:solidFill>
                  <a:schemeClr val="accent2"/>
                </a:solidFill>
                <a:latin typeface="+mj-lt"/>
                <a:ea typeface="+mj-ea"/>
                <a:cs typeface="+mj-cs"/>
              </a:defRPr>
            </a:lvl1pPr>
            <a:lvl2pPr algn="l" rtl="0" eaLnBrk="0" fontAlgn="base" hangingPunct="0">
              <a:spcBef>
                <a:spcPct val="0"/>
              </a:spcBef>
              <a:spcAft>
                <a:spcPct val="0"/>
              </a:spcAft>
              <a:defRPr sz="2800">
                <a:solidFill>
                  <a:schemeClr val="accent2"/>
                </a:solidFill>
                <a:latin typeface="Arial" charset="0"/>
              </a:defRPr>
            </a:lvl2pPr>
            <a:lvl3pPr algn="l" rtl="0" eaLnBrk="0" fontAlgn="base" hangingPunct="0">
              <a:spcBef>
                <a:spcPct val="0"/>
              </a:spcBef>
              <a:spcAft>
                <a:spcPct val="0"/>
              </a:spcAft>
              <a:defRPr sz="2800">
                <a:solidFill>
                  <a:schemeClr val="accent2"/>
                </a:solidFill>
                <a:latin typeface="Arial" charset="0"/>
              </a:defRPr>
            </a:lvl3pPr>
            <a:lvl4pPr algn="l" rtl="0" eaLnBrk="0" fontAlgn="base" hangingPunct="0">
              <a:spcBef>
                <a:spcPct val="0"/>
              </a:spcBef>
              <a:spcAft>
                <a:spcPct val="0"/>
              </a:spcAft>
              <a:defRPr sz="2800">
                <a:solidFill>
                  <a:schemeClr val="accent2"/>
                </a:solidFill>
                <a:latin typeface="Arial" charset="0"/>
              </a:defRPr>
            </a:lvl4pPr>
            <a:lvl5pPr algn="l" rtl="0" eaLnBrk="0" fontAlgn="base" hangingPunct="0">
              <a:spcBef>
                <a:spcPct val="0"/>
              </a:spcBef>
              <a:spcAft>
                <a:spcPct val="0"/>
              </a:spcAft>
              <a:defRPr sz="2800">
                <a:solidFill>
                  <a:schemeClr val="accent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IE" dirty="0" smtClean="0"/>
              <a:t>But this support is not without limits</a:t>
            </a:r>
            <a:endParaRPr lang="en-IE" dirty="0"/>
          </a:p>
        </p:txBody>
      </p:sp>
    </p:spTree>
    <p:extLst>
      <p:ext uri="{BB962C8B-B14F-4D97-AF65-F5344CB8AC3E}">
        <p14:creationId xmlns:p14="http://schemas.microsoft.com/office/powerpoint/2010/main" val="30810842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068960"/>
            <a:ext cx="8229600" cy="1143000"/>
          </a:xfrm>
        </p:spPr>
        <p:txBody>
          <a:bodyPr/>
          <a:lstStyle/>
          <a:p>
            <a:r>
              <a:rPr lang="en-IE" sz="2400" i="1" dirty="0" smtClean="0"/>
              <a:t>Reflection: In order to be successful Technology Assessment must respect and not abuse the trust of EU citizens in science and technology.</a:t>
            </a:r>
            <a:endParaRPr lang="en-IE" sz="2400" i="1" dirty="0"/>
          </a:p>
        </p:txBody>
      </p:sp>
    </p:spTree>
    <p:extLst>
      <p:ext uri="{BB962C8B-B14F-4D97-AF65-F5344CB8AC3E}">
        <p14:creationId xmlns:p14="http://schemas.microsoft.com/office/powerpoint/2010/main" val="20496160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a:xfrm>
            <a:off x="457200" y="620712"/>
            <a:ext cx="8229600" cy="5976639"/>
          </a:xfrm>
        </p:spPr>
        <p:txBody>
          <a:bodyPr vert="vert270"/>
          <a:lstStyle/>
          <a:p>
            <a:pPr algn="ctr"/>
            <a:r>
              <a:rPr lang="nb-NO" dirty="0" smtClean="0"/>
              <a:t>About me and about UCC</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2138" y="152400"/>
            <a:ext cx="5419725"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005974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Many stakeholders with many perspectives</a:t>
            </a:r>
            <a:endParaRPr lang="en-IE" dirty="0"/>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152914"/>
            <a:ext cx="8568952" cy="54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617536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068960"/>
            <a:ext cx="8229600" cy="1143000"/>
          </a:xfrm>
        </p:spPr>
        <p:txBody>
          <a:bodyPr/>
          <a:lstStyle/>
          <a:p>
            <a:r>
              <a:rPr lang="en-IE" sz="2400" i="1" dirty="0" smtClean="0"/>
              <a:t>Reflection: In order to be successful Technology Assessment must be inclusive of increasingly complex networks of stakeholders.</a:t>
            </a:r>
            <a:endParaRPr lang="en-IE" sz="2400" i="1" dirty="0"/>
          </a:p>
        </p:txBody>
      </p:sp>
    </p:spTree>
    <p:extLst>
      <p:ext uri="{BB962C8B-B14F-4D97-AF65-F5344CB8AC3E}">
        <p14:creationId xmlns:p14="http://schemas.microsoft.com/office/powerpoint/2010/main" val="204961601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2008"/>
            <a:ext cx="1162472" cy="6669360"/>
          </a:xfrm>
        </p:spPr>
        <p:txBody>
          <a:bodyPr vert="vert270"/>
          <a:lstStyle/>
          <a:p>
            <a:r>
              <a:rPr lang="en-IE" dirty="0" smtClean="0"/>
              <a:t>EU citizens trust in the ability of scientists to explain the impact of science and technology</a:t>
            </a:r>
            <a:endParaRPr lang="en-IE" dirty="0"/>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404664"/>
            <a:ext cx="7239000"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12815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068960"/>
            <a:ext cx="8229600" cy="1143000"/>
          </a:xfrm>
        </p:spPr>
        <p:txBody>
          <a:bodyPr/>
          <a:lstStyle/>
          <a:p>
            <a:r>
              <a:rPr lang="en-IE" sz="2400" i="1" dirty="0" smtClean="0"/>
              <a:t>Reflection: In order to be successful Technology Assessment must build trust between stakeholders</a:t>
            </a:r>
            <a:endParaRPr lang="en-IE" sz="2400" i="1" dirty="0"/>
          </a:p>
        </p:txBody>
      </p:sp>
    </p:spTree>
    <p:extLst>
      <p:ext uri="{BB962C8B-B14F-4D97-AF65-F5344CB8AC3E}">
        <p14:creationId xmlns:p14="http://schemas.microsoft.com/office/powerpoint/2010/main" val="204961601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234480" cy="6858000"/>
          </a:xfrm>
        </p:spPr>
        <p:txBody>
          <a:bodyPr vert="vert270"/>
          <a:lstStyle/>
          <a:p>
            <a:r>
              <a:rPr lang="en-IE" dirty="0" smtClean="0"/>
              <a:t>EU citizens wish to be involved in decisions about science and technology…</a:t>
            </a:r>
            <a:endParaRPr lang="en-IE" dirty="0"/>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332655"/>
            <a:ext cx="7128792" cy="6304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068217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1450504" cy="6120680"/>
          </a:xfrm>
        </p:spPr>
        <p:txBody>
          <a:bodyPr vert="vert270"/>
          <a:lstStyle/>
          <a:p>
            <a:r>
              <a:rPr lang="en-IE" dirty="0" smtClean="0"/>
              <a:t>This desire varies by country</a:t>
            </a:r>
            <a:endParaRPr lang="en-IE" dirty="0"/>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9792"/>
            <a:ext cx="7128792" cy="671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58161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068960"/>
            <a:ext cx="8229600" cy="1143000"/>
          </a:xfrm>
        </p:spPr>
        <p:txBody>
          <a:bodyPr/>
          <a:lstStyle/>
          <a:p>
            <a:r>
              <a:rPr lang="en-IE" sz="2400" dirty="0" smtClean="0"/>
              <a:t>Reflection: </a:t>
            </a:r>
            <a:r>
              <a:rPr lang="en-IE" sz="2400" i="1" dirty="0" smtClean="0"/>
              <a:t>EU citizens </a:t>
            </a:r>
            <a:r>
              <a:rPr lang="en-IE" sz="2400" i="1" u="sng" dirty="0" smtClean="0"/>
              <a:t>do</a:t>
            </a:r>
            <a:r>
              <a:rPr lang="en-IE" sz="2400" i="1" dirty="0" smtClean="0"/>
              <a:t> have a desire to be involved in Technology Assessment</a:t>
            </a:r>
            <a:endParaRPr lang="en-IE" sz="2400" i="1" dirty="0"/>
          </a:p>
        </p:txBody>
      </p:sp>
    </p:spTree>
    <p:extLst>
      <p:ext uri="{BB962C8B-B14F-4D97-AF65-F5344CB8AC3E}">
        <p14:creationId xmlns:p14="http://schemas.microsoft.com/office/powerpoint/2010/main" val="204961601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068960"/>
            <a:ext cx="8640960" cy="1143000"/>
          </a:xfrm>
        </p:spPr>
        <p:txBody>
          <a:bodyPr/>
          <a:lstStyle/>
          <a:p>
            <a:r>
              <a:rPr lang="en-IE" sz="4400" dirty="0" smtClean="0"/>
              <a:t>A perspective … my perspective? </a:t>
            </a:r>
            <a:endParaRPr lang="en-IE" sz="4400" dirty="0"/>
          </a:p>
        </p:txBody>
      </p:sp>
    </p:spTree>
    <p:extLst>
      <p:ext uri="{BB962C8B-B14F-4D97-AF65-F5344CB8AC3E}">
        <p14:creationId xmlns:p14="http://schemas.microsoft.com/office/powerpoint/2010/main" val="204961601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Technology Assessment is a social construction ...</a:t>
            </a:r>
            <a:endParaRPr lang="en-IE" dirty="0"/>
          </a:p>
        </p:txBody>
      </p:sp>
      <p:sp>
        <p:nvSpPr>
          <p:cNvPr id="3" name="Content Placeholder 2"/>
          <p:cNvSpPr>
            <a:spLocks noGrp="1"/>
          </p:cNvSpPr>
          <p:nvPr>
            <p:ph idx="1"/>
          </p:nvPr>
        </p:nvSpPr>
        <p:spPr>
          <a:xfrm>
            <a:off x="457200" y="1340768"/>
            <a:ext cx="8240713" cy="3921125"/>
          </a:xfrm>
        </p:spPr>
        <p:txBody>
          <a:bodyPr/>
          <a:lstStyle/>
          <a:p>
            <a:r>
              <a:rPr lang="en-IE" dirty="0" smtClean="0"/>
              <a:t>In addition to a plurality of views on what TA is, there is also a plurality of perspectives on the role of science and technology in society.</a:t>
            </a:r>
          </a:p>
          <a:p>
            <a:r>
              <a:rPr lang="en-IE" dirty="0" smtClean="0"/>
              <a:t>TA involves </a:t>
            </a:r>
            <a:r>
              <a:rPr lang="en-IE" i="1" dirty="0" smtClean="0"/>
              <a:t>the social construction of the meaning and value of a technology or science in a given context</a:t>
            </a:r>
            <a:r>
              <a:rPr lang="en-IE" dirty="0" smtClean="0"/>
              <a:t>.</a:t>
            </a:r>
          </a:p>
          <a:p>
            <a:r>
              <a:rPr lang="en-IE" dirty="0" smtClean="0"/>
              <a:t>We are all involved in this process ... as are all other stakeholder groups.</a:t>
            </a:r>
          </a:p>
          <a:p>
            <a:r>
              <a:rPr lang="en-IE" dirty="0" smtClean="0"/>
              <a:t>This social construction depends on many perspectives with the result there is no objective assessment of value.</a:t>
            </a:r>
          </a:p>
          <a:p>
            <a:r>
              <a:rPr lang="en-IE" dirty="0" smtClean="0"/>
              <a:t>So TA takes place even in the absence of the institutionalisation of TA i.e. TA does not depend on the existence of a TA institution. </a:t>
            </a:r>
          </a:p>
          <a:p>
            <a:endParaRPr lang="en-IE" dirty="0"/>
          </a:p>
          <a:p>
            <a:pPr marL="0" indent="0">
              <a:buNone/>
            </a:pPr>
            <a:endParaRPr lang="en-IE" dirty="0"/>
          </a:p>
        </p:txBody>
      </p:sp>
    </p:spTree>
    <p:extLst>
      <p:ext uri="{BB962C8B-B14F-4D97-AF65-F5344CB8AC3E}">
        <p14:creationId xmlns:p14="http://schemas.microsoft.com/office/powerpoint/2010/main" val="259523838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lstStyle/>
          <a:p>
            <a:r>
              <a:rPr lang="en-IE" dirty="0" smtClean="0"/>
              <a:t>Technology Assessment involves messy problems</a:t>
            </a:r>
            <a:endParaRPr lang="en-IE" dirty="0"/>
          </a:p>
        </p:txBody>
      </p:sp>
      <p:sp>
        <p:nvSpPr>
          <p:cNvPr id="3" name="Content Placeholder 2"/>
          <p:cNvSpPr>
            <a:spLocks noGrp="1"/>
          </p:cNvSpPr>
          <p:nvPr>
            <p:ph idx="1"/>
          </p:nvPr>
        </p:nvSpPr>
        <p:spPr>
          <a:xfrm>
            <a:off x="457200" y="836687"/>
            <a:ext cx="8240713" cy="3921125"/>
          </a:xfrm>
        </p:spPr>
        <p:txBody>
          <a:bodyPr/>
          <a:lstStyle/>
          <a:p>
            <a:r>
              <a:rPr lang="en-IE" dirty="0" smtClean="0"/>
              <a:t>TA is a messy problem involving many different stakeholders with many different views …</a:t>
            </a:r>
          </a:p>
          <a:p>
            <a:r>
              <a:rPr lang="en-IE" dirty="0" smtClean="0"/>
              <a:t>In such cases rational decision making can play only a limited role.</a:t>
            </a:r>
          </a:p>
          <a:p>
            <a:r>
              <a:rPr lang="en-IE" dirty="0" smtClean="0"/>
              <a:t>Instead the focus ought to change to designing options rather than selecting between options. </a:t>
            </a:r>
          </a:p>
          <a:p>
            <a:r>
              <a:rPr lang="en-US" dirty="0" smtClean="0"/>
              <a:t>We need to consider science, technology, society, economy, politics in tandem and not separately </a:t>
            </a:r>
            <a:endParaRPr lang="en-IE" dirty="0"/>
          </a:p>
          <a:p>
            <a:endParaRPr lang="en-IE" dirty="0" smtClean="0"/>
          </a:p>
          <a:p>
            <a:endParaRPr lang="en-IE" dirty="0"/>
          </a:p>
          <a:p>
            <a:pPr marL="0" indent="0">
              <a:buNone/>
            </a:pPr>
            <a:endParaRPr lang="en-IE" dirty="0"/>
          </a:p>
        </p:txBody>
      </p:sp>
      <p:sp>
        <p:nvSpPr>
          <p:cNvPr id="276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7649" name="Picture 1" descr="http://www.rathenau.nl/uploads/RTEmagicC_Cover_checkin_Engels_groot_02.jpg.jpg"/>
          <p:cNvPicPr>
            <a:picLocks noChangeAspect="1" noChangeArrowheads="1"/>
          </p:cNvPicPr>
          <p:nvPr/>
        </p:nvPicPr>
        <p:blipFill>
          <a:blip r:embed="rId3" cstate="print"/>
          <a:srcRect/>
          <a:stretch>
            <a:fillRect/>
          </a:stretch>
        </p:blipFill>
        <p:spPr bwMode="auto">
          <a:xfrm>
            <a:off x="1307825" y="3645024"/>
            <a:ext cx="2040039" cy="2945904"/>
          </a:xfrm>
          <a:prstGeom prst="rect">
            <a:avLst/>
          </a:prstGeom>
          <a:noFill/>
        </p:spPr>
      </p:pic>
      <p:sp>
        <p:nvSpPr>
          <p:cNvPr id="27651" name="Rectangle 3"/>
          <p:cNvSpPr>
            <a:spLocks noChangeArrowheads="1"/>
          </p:cNvSpPr>
          <p:nvPr/>
        </p:nvSpPr>
        <p:spPr bwMode="auto">
          <a:xfrm>
            <a:off x="3491880" y="3356992"/>
            <a:ext cx="424847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“As our information society is entering a new phase, we no longer surf on the net, we live in the net. While we are travelling, working and shopping, we continuously check in and check out. These digital transactions show governments and companies where we are and what we are doing. We have become moving dots on a digital map. In exchange for this loss of privacy, we get access to information, spaces and goods. But what are the risks? And what price will we pay?”</a:t>
            </a:r>
            <a:endParaRPr kumimoji="0" lang="en-IE" b="0" i="0" u="none" strike="noStrike" cap="none" normalizeH="0" baseline="0" dirty="0" smtClean="0">
              <a:ln>
                <a:noFill/>
              </a:ln>
              <a:solidFill>
                <a:schemeClr val="tx1"/>
              </a:solidFill>
              <a:effectLst/>
              <a:latin typeface="Arial" pitchFamily="34" charset="0"/>
            </a:endParaRPr>
          </a:p>
        </p:txBody>
      </p:sp>
      <p:sp>
        <p:nvSpPr>
          <p:cNvPr id="7" name="TextBox 6"/>
          <p:cNvSpPr txBox="1"/>
          <p:nvPr/>
        </p:nvSpPr>
        <p:spPr>
          <a:xfrm>
            <a:off x="539552" y="3861048"/>
            <a:ext cx="553998" cy="2736304"/>
          </a:xfrm>
          <a:prstGeom prst="rect">
            <a:avLst/>
          </a:prstGeom>
          <a:noFill/>
        </p:spPr>
        <p:txBody>
          <a:bodyPr vert="vert270" wrap="square" rtlCol="0">
            <a:spAutoFit/>
          </a:bodyPr>
          <a:lstStyle/>
          <a:p>
            <a:pPr algn="ctr"/>
            <a:r>
              <a:rPr lang="en-US" sz="2400" dirty="0" smtClean="0"/>
              <a:t>An Example?</a:t>
            </a:r>
            <a:endParaRPr lang="en-US" sz="2400" dirty="0"/>
          </a:p>
        </p:txBody>
      </p:sp>
    </p:spTree>
    <p:extLst>
      <p:ext uri="{BB962C8B-B14F-4D97-AF65-F5344CB8AC3E}">
        <p14:creationId xmlns:p14="http://schemas.microsoft.com/office/powerpoint/2010/main" val="10195160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068960"/>
            <a:ext cx="8229600" cy="1143000"/>
          </a:xfrm>
        </p:spPr>
        <p:txBody>
          <a:bodyPr/>
          <a:lstStyle/>
          <a:p>
            <a:r>
              <a:rPr lang="en-IE" sz="4400" dirty="0" smtClean="0"/>
              <a:t>A brief summary and critique… </a:t>
            </a:r>
            <a:endParaRPr lang="en-IE" sz="4400" dirty="0"/>
          </a:p>
        </p:txBody>
      </p:sp>
    </p:spTree>
    <p:extLst>
      <p:ext uri="{BB962C8B-B14F-4D97-AF65-F5344CB8AC3E}">
        <p14:creationId xmlns:p14="http://schemas.microsoft.com/office/powerpoint/2010/main" val="204961601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 Perspective on Technology Assessment</a:t>
            </a:r>
            <a:endParaRPr lang="en-IE" dirty="0"/>
          </a:p>
        </p:txBody>
      </p:sp>
      <p:pic>
        <p:nvPicPr>
          <p:cNvPr id="70658" name="Picture 2"/>
          <p:cNvPicPr>
            <a:picLocks noChangeAspect="1" noChangeArrowheads="1"/>
          </p:cNvPicPr>
          <p:nvPr/>
        </p:nvPicPr>
        <p:blipFill>
          <a:blip r:embed="rId3" cstate="print"/>
          <a:srcRect/>
          <a:stretch>
            <a:fillRect/>
          </a:stretch>
        </p:blipFill>
        <p:spPr bwMode="auto">
          <a:xfrm>
            <a:off x="1691680" y="1340768"/>
            <a:ext cx="5010150" cy="4276725"/>
          </a:xfrm>
          <a:prstGeom prst="rect">
            <a:avLst/>
          </a:prstGeom>
          <a:noFill/>
          <a:ln w="9525">
            <a:noFill/>
            <a:miter lim="800000"/>
            <a:headEnd/>
            <a:tailEnd/>
          </a:ln>
        </p:spPr>
      </p:pic>
    </p:spTree>
    <p:extLst>
      <p:ext uri="{BB962C8B-B14F-4D97-AF65-F5344CB8AC3E}">
        <p14:creationId xmlns:p14="http://schemas.microsoft.com/office/powerpoint/2010/main" val="259523838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 Perspective on Technology Assessment</a:t>
            </a:r>
            <a:endParaRPr lang="en-IE" dirty="0"/>
          </a:p>
        </p:txBody>
      </p:sp>
      <p:pic>
        <p:nvPicPr>
          <p:cNvPr id="70659" name="Picture 3"/>
          <p:cNvPicPr>
            <a:picLocks noChangeAspect="1" noChangeArrowheads="1"/>
          </p:cNvPicPr>
          <p:nvPr/>
        </p:nvPicPr>
        <p:blipFill>
          <a:blip r:embed="rId3" cstate="print"/>
          <a:srcRect/>
          <a:stretch>
            <a:fillRect/>
          </a:stretch>
        </p:blipFill>
        <p:spPr bwMode="auto">
          <a:xfrm>
            <a:off x="1735807" y="1412776"/>
            <a:ext cx="4924425" cy="4210050"/>
          </a:xfrm>
          <a:prstGeom prst="rect">
            <a:avLst/>
          </a:prstGeom>
          <a:noFill/>
          <a:ln w="9525">
            <a:noFill/>
            <a:miter lim="800000"/>
            <a:headEnd/>
            <a:tailEnd/>
          </a:ln>
        </p:spPr>
      </p:pic>
    </p:spTree>
    <p:extLst>
      <p:ext uri="{BB962C8B-B14F-4D97-AF65-F5344CB8AC3E}">
        <p14:creationId xmlns:p14="http://schemas.microsoft.com/office/powerpoint/2010/main" val="259523838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3" cstate="print"/>
          <a:srcRect/>
          <a:stretch>
            <a:fillRect/>
          </a:stretch>
        </p:blipFill>
        <p:spPr bwMode="auto">
          <a:xfrm>
            <a:off x="1907704" y="1333500"/>
            <a:ext cx="4895850" cy="4191000"/>
          </a:xfrm>
          <a:prstGeom prst="rect">
            <a:avLst/>
          </a:prstGeom>
          <a:noFill/>
          <a:ln w="9525">
            <a:noFill/>
            <a:miter lim="800000"/>
            <a:headEnd/>
            <a:tailEnd/>
          </a:ln>
        </p:spPr>
      </p:pic>
      <p:sp>
        <p:nvSpPr>
          <p:cNvPr id="7" name="Title 1"/>
          <p:cNvSpPr>
            <a:spLocks noGrp="1"/>
          </p:cNvSpPr>
          <p:nvPr>
            <p:ph type="title"/>
          </p:nvPr>
        </p:nvSpPr>
        <p:spPr>
          <a:xfrm>
            <a:off x="457200" y="620713"/>
            <a:ext cx="8229600" cy="1143000"/>
          </a:xfrm>
        </p:spPr>
        <p:txBody>
          <a:bodyPr/>
          <a:lstStyle/>
          <a:p>
            <a:r>
              <a:rPr lang="en-IE" dirty="0" smtClean="0"/>
              <a:t>A Perspective on Technology Assessment</a:t>
            </a:r>
            <a:endParaRPr lang="en-IE" dirty="0"/>
          </a:p>
        </p:txBody>
      </p:sp>
    </p:spTree>
    <p:extLst>
      <p:ext uri="{BB962C8B-B14F-4D97-AF65-F5344CB8AC3E}">
        <p14:creationId xmlns:p14="http://schemas.microsoft.com/office/powerpoint/2010/main" val="259523838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768"/>
            <a:ext cx="8229600" cy="1143000"/>
          </a:xfrm>
        </p:spPr>
        <p:txBody>
          <a:bodyPr/>
          <a:lstStyle/>
          <a:p>
            <a:r>
              <a:rPr lang="en-IE" dirty="0" smtClean="0"/>
              <a:t>If outside can TA institutions answer the Questions </a:t>
            </a:r>
            <a:r>
              <a:rPr lang="en-IE" dirty="0"/>
              <a:t>central to Technology </a:t>
            </a:r>
            <a:r>
              <a:rPr lang="en-IE" dirty="0" smtClean="0"/>
              <a:t>Assessment </a:t>
            </a:r>
            <a:r>
              <a:rPr lang="en-IE" sz="1800" dirty="0" smtClean="0"/>
              <a:t>(Van </a:t>
            </a:r>
            <a:r>
              <a:rPr lang="en-IE" sz="1800" dirty="0" err="1"/>
              <a:t>Est</a:t>
            </a:r>
            <a:r>
              <a:rPr lang="en-IE" sz="1800" dirty="0"/>
              <a:t> &amp; </a:t>
            </a:r>
            <a:r>
              <a:rPr lang="en-IE" sz="1800" dirty="0" err="1"/>
              <a:t>Brom</a:t>
            </a:r>
            <a:r>
              <a:rPr lang="en-IE" sz="1800" dirty="0"/>
              <a:t>, </a:t>
            </a:r>
            <a:r>
              <a:rPr lang="en-IE" sz="1800" dirty="0" smtClean="0"/>
              <a:t>2012)</a:t>
            </a:r>
            <a:endParaRPr lang="en-IE" sz="1800" dirty="0"/>
          </a:p>
        </p:txBody>
      </p:sp>
      <p:sp>
        <p:nvSpPr>
          <p:cNvPr id="5" name="Rectangle 4"/>
          <p:cNvSpPr/>
          <p:nvPr/>
        </p:nvSpPr>
        <p:spPr>
          <a:xfrm>
            <a:off x="773393" y="1268760"/>
            <a:ext cx="7128792" cy="4247317"/>
          </a:xfrm>
          <a:prstGeom prst="rect">
            <a:avLst/>
          </a:prstGeom>
        </p:spPr>
        <p:txBody>
          <a:bodyPr wrap="square">
            <a:spAutoFit/>
          </a:bodyPr>
          <a:lstStyle/>
          <a:p>
            <a:pPr marL="285750" indent="-285750">
              <a:buFont typeface="Arial" pitchFamily="34" charset="0"/>
              <a:buChar char="•"/>
            </a:pPr>
            <a:r>
              <a:rPr lang="en-IE" b="1" dirty="0" smtClean="0">
                <a:solidFill>
                  <a:schemeClr val="bg2"/>
                </a:solidFill>
              </a:rPr>
              <a:t>Technology development </a:t>
            </a:r>
          </a:p>
          <a:p>
            <a:pPr marL="742950" lvl="1" indent="-285750">
              <a:buFont typeface="Arial" pitchFamily="34" charset="0"/>
              <a:buChar char="•"/>
            </a:pPr>
            <a:r>
              <a:rPr lang="en-IE" i="1" dirty="0" smtClean="0">
                <a:solidFill>
                  <a:schemeClr val="bg2"/>
                </a:solidFill>
              </a:rPr>
              <a:t>technological trajectory – past, current, and future, alternative technological options</a:t>
            </a:r>
          </a:p>
          <a:p>
            <a:pPr marL="742950" lvl="1" indent="-285750">
              <a:buFont typeface="Arial" pitchFamily="34" charset="0"/>
              <a:buChar char="•"/>
            </a:pPr>
            <a:endParaRPr lang="en-IE" i="1" dirty="0">
              <a:solidFill>
                <a:schemeClr val="bg2"/>
              </a:solidFill>
            </a:endParaRPr>
          </a:p>
          <a:p>
            <a:pPr marL="285750" indent="-285750">
              <a:buFont typeface="Arial" pitchFamily="34" charset="0"/>
              <a:buChar char="•"/>
            </a:pPr>
            <a:r>
              <a:rPr lang="en-IE" b="1" dirty="0" smtClean="0">
                <a:solidFill>
                  <a:schemeClr val="bg2"/>
                </a:solidFill>
              </a:rPr>
              <a:t>Relevant </a:t>
            </a:r>
            <a:r>
              <a:rPr lang="en-IE" b="1" dirty="0">
                <a:solidFill>
                  <a:schemeClr val="bg2"/>
                </a:solidFill>
              </a:rPr>
              <a:t>social </a:t>
            </a:r>
            <a:r>
              <a:rPr lang="en-IE" b="1" dirty="0" smtClean="0">
                <a:solidFill>
                  <a:schemeClr val="bg2"/>
                </a:solidFill>
              </a:rPr>
              <a:t>actors </a:t>
            </a:r>
          </a:p>
          <a:p>
            <a:pPr marL="742950" lvl="1" indent="-285750">
              <a:buFont typeface="Arial" pitchFamily="34" charset="0"/>
              <a:buChar char="•"/>
            </a:pPr>
            <a:r>
              <a:rPr lang="en-IE" dirty="0" smtClean="0">
                <a:solidFill>
                  <a:schemeClr val="bg2"/>
                </a:solidFill>
              </a:rPr>
              <a:t>actors </a:t>
            </a:r>
            <a:r>
              <a:rPr lang="en-IE" dirty="0">
                <a:solidFill>
                  <a:schemeClr val="bg2"/>
                </a:solidFill>
              </a:rPr>
              <a:t>(individuals, groups or </a:t>
            </a:r>
            <a:r>
              <a:rPr lang="en-IE" dirty="0" smtClean="0">
                <a:solidFill>
                  <a:schemeClr val="bg2"/>
                </a:solidFill>
              </a:rPr>
              <a:t>organizations involved in the development, implementation, and use of </a:t>
            </a:r>
            <a:r>
              <a:rPr lang="en-IE" dirty="0">
                <a:solidFill>
                  <a:schemeClr val="bg2"/>
                </a:solidFill>
              </a:rPr>
              <a:t>the </a:t>
            </a:r>
            <a:r>
              <a:rPr lang="en-IE" dirty="0" smtClean="0">
                <a:solidFill>
                  <a:schemeClr val="bg2"/>
                </a:solidFill>
              </a:rPr>
              <a:t>technology</a:t>
            </a:r>
          </a:p>
          <a:p>
            <a:pPr marL="742950" lvl="1" indent="-285750">
              <a:buFont typeface="Arial" pitchFamily="34" charset="0"/>
              <a:buChar char="•"/>
            </a:pPr>
            <a:endParaRPr lang="en-IE" dirty="0">
              <a:solidFill>
                <a:schemeClr val="bg2"/>
              </a:solidFill>
            </a:endParaRPr>
          </a:p>
          <a:p>
            <a:pPr marL="285750" indent="-285750">
              <a:buFont typeface="Arial" pitchFamily="34" charset="0"/>
              <a:buChar char="•"/>
            </a:pPr>
            <a:r>
              <a:rPr lang="en-IE" b="1" dirty="0">
                <a:solidFill>
                  <a:schemeClr val="bg2"/>
                </a:solidFill>
              </a:rPr>
              <a:t>Potential social </a:t>
            </a:r>
            <a:r>
              <a:rPr lang="en-IE" b="1" dirty="0" smtClean="0">
                <a:solidFill>
                  <a:schemeClr val="bg2"/>
                </a:solidFill>
              </a:rPr>
              <a:t>impacts </a:t>
            </a:r>
          </a:p>
          <a:p>
            <a:pPr marL="742950" lvl="1" indent="-285750">
              <a:buFont typeface="Arial" pitchFamily="34" charset="0"/>
              <a:buChar char="•"/>
            </a:pPr>
            <a:r>
              <a:rPr lang="en-IE" dirty="0" smtClean="0">
                <a:solidFill>
                  <a:schemeClr val="bg2"/>
                </a:solidFill>
              </a:rPr>
              <a:t>nature of and seriousness of </a:t>
            </a:r>
            <a:r>
              <a:rPr lang="en-IE" dirty="0">
                <a:solidFill>
                  <a:schemeClr val="bg2"/>
                </a:solidFill>
              </a:rPr>
              <a:t>potential positive and negative </a:t>
            </a:r>
            <a:r>
              <a:rPr lang="en-IE" dirty="0" smtClean="0">
                <a:solidFill>
                  <a:schemeClr val="bg2"/>
                </a:solidFill>
              </a:rPr>
              <a:t>legal</a:t>
            </a:r>
            <a:r>
              <a:rPr lang="en-IE" dirty="0">
                <a:solidFill>
                  <a:schemeClr val="bg2"/>
                </a:solidFill>
              </a:rPr>
              <a:t>, economical, ecological, </a:t>
            </a:r>
            <a:r>
              <a:rPr lang="en-IE" dirty="0" smtClean="0">
                <a:solidFill>
                  <a:schemeClr val="bg2"/>
                </a:solidFill>
              </a:rPr>
              <a:t>societal and cultural effects</a:t>
            </a:r>
          </a:p>
          <a:p>
            <a:pPr marL="742950" lvl="1" indent="-285750">
              <a:buFont typeface="Arial" pitchFamily="34" charset="0"/>
              <a:buChar char="•"/>
            </a:pPr>
            <a:endParaRPr lang="en-IE" dirty="0">
              <a:solidFill>
                <a:schemeClr val="bg2"/>
              </a:solidFill>
            </a:endParaRPr>
          </a:p>
          <a:p>
            <a:pPr marL="285750" indent="-285750">
              <a:buFont typeface="Arial" pitchFamily="34" charset="0"/>
              <a:buChar char="•"/>
            </a:pPr>
            <a:r>
              <a:rPr lang="en-IE" b="1" dirty="0" smtClean="0">
                <a:solidFill>
                  <a:schemeClr val="bg2"/>
                </a:solidFill>
              </a:rPr>
              <a:t>Potential solutions </a:t>
            </a:r>
          </a:p>
          <a:p>
            <a:pPr marL="742950" lvl="1" indent="-285750">
              <a:buFont typeface="Arial" pitchFamily="34" charset="0"/>
              <a:buChar char="•"/>
            </a:pPr>
            <a:r>
              <a:rPr lang="en-IE" i="1" dirty="0" smtClean="0">
                <a:solidFill>
                  <a:schemeClr val="bg2"/>
                </a:solidFill>
              </a:rPr>
              <a:t>nature of and acceptability and side effects of </a:t>
            </a:r>
            <a:r>
              <a:rPr lang="en-IE" dirty="0" smtClean="0">
                <a:solidFill>
                  <a:schemeClr val="bg2"/>
                </a:solidFill>
              </a:rPr>
              <a:t>policy </a:t>
            </a:r>
            <a:r>
              <a:rPr lang="en-IE" dirty="0">
                <a:solidFill>
                  <a:schemeClr val="bg2"/>
                </a:solidFill>
              </a:rPr>
              <a:t>options or instruments </a:t>
            </a:r>
            <a:r>
              <a:rPr lang="en-IE" dirty="0" smtClean="0">
                <a:solidFill>
                  <a:schemeClr val="bg2"/>
                </a:solidFill>
              </a:rPr>
              <a:t>available to </a:t>
            </a:r>
            <a:r>
              <a:rPr lang="en-IE" dirty="0">
                <a:solidFill>
                  <a:schemeClr val="bg2"/>
                </a:solidFill>
              </a:rPr>
              <a:t>address various policy </a:t>
            </a:r>
            <a:r>
              <a:rPr lang="en-IE" dirty="0" smtClean="0">
                <a:solidFill>
                  <a:schemeClr val="bg2"/>
                </a:solidFill>
              </a:rPr>
              <a:t>issues</a:t>
            </a:r>
            <a:endParaRPr lang="en-IE" dirty="0">
              <a:solidFill>
                <a:schemeClr val="bg2"/>
              </a:solidFill>
            </a:endParaRPr>
          </a:p>
        </p:txBody>
      </p:sp>
    </p:spTree>
    <p:extLst>
      <p:ext uri="{BB962C8B-B14F-4D97-AF65-F5344CB8AC3E}">
        <p14:creationId xmlns:p14="http://schemas.microsoft.com/office/powerpoint/2010/main" val="316719006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An anecdote from a European country …</a:t>
            </a:r>
            <a:endParaRPr lang="en-IE" dirty="0"/>
          </a:p>
        </p:txBody>
      </p:sp>
      <p:sp>
        <p:nvSpPr>
          <p:cNvPr id="3" name="Content Placeholder 2"/>
          <p:cNvSpPr>
            <a:spLocks noGrp="1"/>
          </p:cNvSpPr>
          <p:nvPr>
            <p:ph idx="1"/>
          </p:nvPr>
        </p:nvSpPr>
        <p:spPr/>
        <p:txBody>
          <a:bodyPr/>
          <a:lstStyle/>
          <a:p>
            <a:r>
              <a:rPr lang="en-IE" dirty="0" smtClean="0"/>
              <a:t>The hydraulic </a:t>
            </a:r>
            <a:r>
              <a:rPr lang="en-IE" dirty="0" err="1" smtClean="0"/>
              <a:t>fracking</a:t>
            </a:r>
            <a:r>
              <a:rPr lang="en-IE" dirty="0" smtClean="0"/>
              <a:t> debate and the role of TA institutions … </a:t>
            </a:r>
          </a:p>
          <a:p>
            <a:endParaRPr lang="en-IE" dirty="0"/>
          </a:p>
          <a:p>
            <a:pPr marL="0" indent="0">
              <a:buNone/>
            </a:pPr>
            <a:endParaRPr lang="en-IE" dirty="0"/>
          </a:p>
        </p:txBody>
      </p:sp>
      <p:pic>
        <p:nvPicPr>
          <p:cNvPr id="13314" name="Picture 2"/>
          <p:cNvPicPr>
            <a:picLocks noChangeAspect="1" noChangeArrowheads="1"/>
          </p:cNvPicPr>
          <p:nvPr/>
        </p:nvPicPr>
        <p:blipFill>
          <a:blip r:embed="rId3" cstate="print"/>
          <a:srcRect/>
          <a:stretch>
            <a:fillRect/>
          </a:stretch>
        </p:blipFill>
        <p:spPr bwMode="auto">
          <a:xfrm>
            <a:off x="2051720" y="1700808"/>
            <a:ext cx="4824536" cy="4125861"/>
          </a:xfrm>
          <a:prstGeom prst="rect">
            <a:avLst/>
          </a:prstGeom>
          <a:noFill/>
          <a:ln w="9525">
            <a:noFill/>
            <a:miter lim="800000"/>
            <a:headEnd/>
            <a:tailEnd/>
          </a:ln>
        </p:spPr>
      </p:pic>
      <p:pic>
        <p:nvPicPr>
          <p:cNvPr id="13319" name="Picture 7"/>
          <p:cNvPicPr>
            <a:picLocks noChangeAspect="1" noChangeArrowheads="1"/>
          </p:cNvPicPr>
          <p:nvPr/>
        </p:nvPicPr>
        <p:blipFill>
          <a:blip r:embed="rId4" cstate="print"/>
          <a:srcRect/>
          <a:stretch>
            <a:fillRect/>
          </a:stretch>
        </p:blipFill>
        <p:spPr bwMode="auto">
          <a:xfrm>
            <a:off x="3635896" y="1124744"/>
            <a:ext cx="5211713" cy="3822987"/>
          </a:xfrm>
          <a:prstGeom prst="rect">
            <a:avLst/>
          </a:prstGeom>
          <a:noFill/>
          <a:ln w="9525">
            <a:noFill/>
            <a:miter lim="800000"/>
            <a:headEnd/>
            <a:tailEnd/>
          </a:ln>
        </p:spPr>
      </p:pic>
      <p:pic>
        <p:nvPicPr>
          <p:cNvPr id="13315" name="Picture 3"/>
          <p:cNvPicPr>
            <a:picLocks noChangeAspect="1" noChangeArrowheads="1"/>
          </p:cNvPicPr>
          <p:nvPr/>
        </p:nvPicPr>
        <p:blipFill>
          <a:blip r:embed="rId5" cstate="print"/>
          <a:srcRect/>
          <a:stretch>
            <a:fillRect/>
          </a:stretch>
        </p:blipFill>
        <p:spPr bwMode="auto">
          <a:xfrm>
            <a:off x="323528" y="1628800"/>
            <a:ext cx="5904656" cy="3639306"/>
          </a:xfrm>
          <a:prstGeom prst="rect">
            <a:avLst/>
          </a:prstGeom>
          <a:noFill/>
          <a:ln w="9525">
            <a:noFill/>
            <a:miter lim="800000"/>
            <a:headEnd/>
            <a:tailEnd/>
          </a:ln>
        </p:spPr>
      </p:pic>
      <p:pic>
        <p:nvPicPr>
          <p:cNvPr id="13318" name="Picture 6"/>
          <p:cNvPicPr>
            <a:picLocks noChangeAspect="1" noChangeArrowheads="1"/>
          </p:cNvPicPr>
          <p:nvPr/>
        </p:nvPicPr>
        <p:blipFill>
          <a:blip r:embed="rId6" cstate="print"/>
          <a:srcRect/>
          <a:stretch>
            <a:fillRect/>
          </a:stretch>
        </p:blipFill>
        <p:spPr bwMode="auto">
          <a:xfrm>
            <a:off x="3779912" y="4005064"/>
            <a:ext cx="3991372" cy="2668306"/>
          </a:xfrm>
          <a:prstGeom prst="rect">
            <a:avLst/>
          </a:prstGeom>
          <a:noFill/>
          <a:ln w="9525">
            <a:noFill/>
            <a:miter lim="800000"/>
            <a:headEnd/>
            <a:tailEnd/>
          </a:ln>
        </p:spPr>
      </p:pic>
      <p:pic>
        <p:nvPicPr>
          <p:cNvPr id="13316" name="Picture 4"/>
          <p:cNvPicPr>
            <a:picLocks noChangeAspect="1" noChangeArrowheads="1"/>
          </p:cNvPicPr>
          <p:nvPr/>
        </p:nvPicPr>
        <p:blipFill>
          <a:blip r:embed="rId7" cstate="print"/>
          <a:srcRect/>
          <a:stretch>
            <a:fillRect/>
          </a:stretch>
        </p:blipFill>
        <p:spPr bwMode="auto">
          <a:xfrm>
            <a:off x="179512" y="4077072"/>
            <a:ext cx="4419997" cy="2153332"/>
          </a:xfrm>
          <a:prstGeom prst="rect">
            <a:avLst/>
          </a:prstGeom>
          <a:noFill/>
          <a:ln w="6350">
            <a:solidFill>
              <a:schemeClr val="tx1"/>
            </a:solidFill>
            <a:miter lim="800000"/>
            <a:headEnd/>
            <a:tailEnd/>
          </a:ln>
        </p:spPr>
      </p:pic>
    </p:spTree>
    <p:extLst>
      <p:ext uri="{BB962C8B-B14F-4D97-AF65-F5344CB8AC3E}">
        <p14:creationId xmlns:p14="http://schemas.microsoft.com/office/powerpoint/2010/main" val="305573023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An anecdote from a European country …</a:t>
            </a:r>
            <a:endParaRPr lang="en-IE" dirty="0"/>
          </a:p>
        </p:txBody>
      </p:sp>
      <p:pic>
        <p:nvPicPr>
          <p:cNvPr id="72706" name="Picture 2"/>
          <p:cNvPicPr>
            <a:picLocks noChangeAspect="1" noChangeArrowheads="1"/>
          </p:cNvPicPr>
          <p:nvPr/>
        </p:nvPicPr>
        <p:blipFill>
          <a:blip r:embed="rId3" cstate="print"/>
          <a:srcRect/>
          <a:stretch>
            <a:fillRect/>
          </a:stretch>
        </p:blipFill>
        <p:spPr bwMode="auto">
          <a:xfrm>
            <a:off x="672802" y="1556792"/>
            <a:ext cx="7067550" cy="1123950"/>
          </a:xfrm>
          <a:prstGeom prst="rect">
            <a:avLst/>
          </a:prstGeom>
          <a:noFill/>
          <a:ln w="9525">
            <a:noFill/>
            <a:miter lim="800000"/>
            <a:headEnd/>
            <a:tailEnd/>
          </a:ln>
        </p:spPr>
      </p:pic>
      <p:pic>
        <p:nvPicPr>
          <p:cNvPr id="72707" name="Picture 3"/>
          <p:cNvPicPr>
            <a:picLocks noChangeAspect="1" noChangeArrowheads="1"/>
          </p:cNvPicPr>
          <p:nvPr/>
        </p:nvPicPr>
        <p:blipFill>
          <a:blip r:embed="rId4" cstate="print"/>
          <a:srcRect/>
          <a:stretch>
            <a:fillRect/>
          </a:stretch>
        </p:blipFill>
        <p:spPr bwMode="auto">
          <a:xfrm>
            <a:off x="323528" y="2852936"/>
            <a:ext cx="7115175" cy="1114425"/>
          </a:xfrm>
          <a:prstGeom prst="rect">
            <a:avLst/>
          </a:prstGeom>
          <a:noFill/>
          <a:ln w="9525">
            <a:noFill/>
            <a:miter lim="800000"/>
            <a:headEnd/>
            <a:tailEnd/>
          </a:ln>
        </p:spPr>
      </p:pic>
      <p:pic>
        <p:nvPicPr>
          <p:cNvPr id="72708" name="Picture 4"/>
          <p:cNvPicPr>
            <a:picLocks noChangeAspect="1" noChangeArrowheads="1"/>
          </p:cNvPicPr>
          <p:nvPr/>
        </p:nvPicPr>
        <p:blipFill>
          <a:blip r:embed="rId5" cstate="print"/>
          <a:srcRect/>
          <a:stretch>
            <a:fillRect/>
          </a:stretch>
        </p:blipFill>
        <p:spPr bwMode="auto">
          <a:xfrm>
            <a:off x="611560" y="4077072"/>
            <a:ext cx="7181850" cy="1895475"/>
          </a:xfrm>
          <a:prstGeom prst="rect">
            <a:avLst/>
          </a:prstGeom>
          <a:noFill/>
          <a:ln w="9525">
            <a:noFill/>
            <a:miter lim="800000"/>
            <a:headEnd/>
            <a:tailEnd/>
          </a:ln>
        </p:spPr>
      </p:pic>
      <p:sp>
        <p:nvSpPr>
          <p:cNvPr id="10" name="Rectangle 9"/>
          <p:cNvSpPr/>
          <p:nvPr/>
        </p:nvSpPr>
        <p:spPr>
          <a:xfrm>
            <a:off x="611560" y="4077072"/>
            <a:ext cx="7200800" cy="1080120"/>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3568" y="1556792"/>
            <a:ext cx="7200800" cy="1080120"/>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573023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tel 1"/>
          <p:cNvSpPr>
            <a:spLocks noGrp="1"/>
          </p:cNvSpPr>
          <p:nvPr>
            <p:ph type="title"/>
          </p:nvPr>
        </p:nvSpPr>
        <p:spPr/>
        <p:txBody>
          <a:bodyPr/>
          <a:lstStyle/>
          <a:p>
            <a:r>
              <a:rPr lang="nb-NO" dirty="0" smtClean="0">
                <a:solidFill>
                  <a:srgbClr val="FF0000"/>
                </a:solidFill>
              </a:rPr>
              <a:t>The </a:t>
            </a:r>
            <a:r>
              <a:rPr lang="nb-NO" sz="3600" dirty="0" smtClean="0">
                <a:solidFill>
                  <a:srgbClr val="FF0000"/>
                </a:solidFill>
              </a:rPr>
              <a:t>BIG</a:t>
            </a:r>
            <a:r>
              <a:rPr lang="nb-NO" sz="2400" dirty="0" smtClean="0">
                <a:solidFill>
                  <a:srgbClr val="FF0000"/>
                </a:solidFill>
              </a:rPr>
              <a:t> </a:t>
            </a:r>
            <a:r>
              <a:rPr lang="nb-NO" dirty="0" smtClean="0">
                <a:solidFill>
                  <a:srgbClr val="FF0000"/>
                </a:solidFill>
              </a:rPr>
              <a:t>Questions</a:t>
            </a:r>
          </a:p>
        </p:txBody>
      </p:sp>
      <p:sp>
        <p:nvSpPr>
          <p:cNvPr id="6147" name="Plassholder for innhold 2"/>
          <p:cNvSpPr>
            <a:spLocks noGrp="1"/>
          </p:cNvSpPr>
          <p:nvPr>
            <p:ph idx="1"/>
          </p:nvPr>
        </p:nvSpPr>
        <p:spPr>
          <a:xfrm>
            <a:off x="457201" y="2060575"/>
            <a:ext cx="7715199" cy="4032250"/>
          </a:xfrm>
        </p:spPr>
        <p:txBody>
          <a:bodyPr/>
          <a:lstStyle/>
          <a:p>
            <a:pPr marL="0" indent="0">
              <a:buNone/>
            </a:pPr>
            <a:r>
              <a:rPr lang="en-IE" dirty="0" smtClean="0"/>
              <a:t>Prof Catherine Fallon suggested that ‘</a:t>
            </a:r>
            <a:r>
              <a:rPr lang="en-IE" i="1" dirty="0" smtClean="0"/>
              <a:t>TA is a field on the move</a:t>
            </a:r>
            <a:r>
              <a:rPr lang="en-IE" dirty="0" smtClean="0"/>
              <a:t>” but the question is to where and even more important to where should it go?</a:t>
            </a:r>
          </a:p>
          <a:p>
            <a:pPr marL="0" indent="0">
              <a:buNone/>
            </a:pPr>
            <a:r>
              <a:rPr lang="en-IE" dirty="0" smtClean="0"/>
              <a:t>Given </a:t>
            </a:r>
            <a:r>
              <a:rPr lang="en-IE" dirty="0"/>
              <a:t>the </a:t>
            </a:r>
            <a:r>
              <a:rPr lang="en-IE" dirty="0" smtClean="0"/>
              <a:t>diversity </a:t>
            </a:r>
            <a:r>
              <a:rPr lang="en-IE" dirty="0"/>
              <a:t>in European TA practices </a:t>
            </a:r>
            <a:r>
              <a:rPr lang="en-IE" dirty="0" smtClean="0"/>
              <a:t>and recent austerity measures …</a:t>
            </a:r>
          </a:p>
          <a:p>
            <a:pPr marL="279400" lvl="1" indent="0">
              <a:buNone/>
            </a:pPr>
            <a:endParaRPr lang="en-IE" dirty="0" smtClean="0">
              <a:solidFill>
                <a:srgbClr val="FF0000"/>
              </a:solidFill>
            </a:endParaRPr>
          </a:p>
          <a:p>
            <a:pPr marL="279400" lvl="1" indent="0">
              <a:buNone/>
            </a:pPr>
            <a:r>
              <a:rPr lang="en-IE" dirty="0" smtClean="0">
                <a:solidFill>
                  <a:srgbClr val="FF0000"/>
                </a:solidFill>
              </a:rPr>
              <a:t>What are the TA models that will support us in Europe into the future? </a:t>
            </a:r>
          </a:p>
          <a:p>
            <a:pPr marL="279400" lvl="1" indent="0">
              <a:buNone/>
            </a:pPr>
            <a:endParaRPr lang="en-IE" dirty="0" smtClean="0"/>
          </a:p>
          <a:p>
            <a:pPr marL="279400" lvl="1" indent="0">
              <a:buNone/>
            </a:pPr>
            <a:r>
              <a:rPr lang="en-IE" dirty="0" smtClean="0">
                <a:solidFill>
                  <a:srgbClr val="FF0000"/>
                </a:solidFill>
              </a:rPr>
              <a:t>What is the ‘business case’ for the institutionalisation of such a TA model?</a:t>
            </a:r>
          </a:p>
          <a:p>
            <a:pPr marL="279400" lvl="1" indent="0">
              <a:buNone/>
            </a:pPr>
            <a:endParaRPr lang="en-IE" dirty="0" smtClean="0">
              <a:solidFill>
                <a:srgbClr val="FF0000"/>
              </a:solidFill>
            </a:endParaRPr>
          </a:p>
          <a:p>
            <a:pPr marL="279400" lvl="1" indent="0">
              <a:buNone/>
            </a:pPr>
            <a:r>
              <a:rPr lang="en-IE" dirty="0" smtClean="0">
                <a:solidFill>
                  <a:srgbClr val="FF0000"/>
                </a:solidFill>
              </a:rPr>
              <a:t>Is the case sufficiently strong to justify investment in TA at the perceived expense to (say) front-line education, health, etc. And how can we overcome </a:t>
            </a:r>
            <a:r>
              <a:rPr lang="en-IE" dirty="0">
                <a:solidFill>
                  <a:srgbClr val="FF0000"/>
                </a:solidFill>
              </a:rPr>
              <a:t>the ‘not now’ problem.</a:t>
            </a:r>
            <a:endParaRPr lang="en-IE" dirty="0" smtClean="0">
              <a:solidFill>
                <a:srgbClr val="FF0000"/>
              </a:solidFill>
            </a:endParaRPr>
          </a:p>
          <a:p>
            <a:pPr marL="279400" lvl="1" indent="0">
              <a:buNone/>
            </a:pPr>
            <a:endParaRPr lang="en-IE" dirty="0" smtClean="0"/>
          </a:p>
          <a:p>
            <a:pPr marL="0" indent="0">
              <a:buNone/>
            </a:pPr>
            <a:r>
              <a:rPr lang="en-IE" dirty="0" smtClean="0"/>
              <a:t> </a:t>
            </a:r>
            <a:endParaRPr lang="en-IE" dirty="0"/>
          </a:p>
          <a:p>
            <a:pPr marL="0" indent="0">
              <a:buNone/>
            </a:pPr>
            <a:endParaRPr lang="en-IE" dirty="0" smtClean="0"/>
          </a:p>
          <a:p>
            <a:pPr marL="0" indent="0">
              <a:buNone/>
            </a:pPr>
            <a:endParaRPr lang="en-IE" dirty="0"/>
          </a:p>
          <a:p>
            <a:endParaRPr lang="nb-NO" dirty="0" smtClean="0"/>
          </a:p>
        </p:txBody>
      </p:sp>
    </p:spTree>
    <p:extLst>
      <p:ext uri="{BB962C8B-B14F-4D97-AF65-F5344CB8AC3E}">
        <p14:creationId xmlns:p14="http://schemas.microsoft.com/office/powerpoint/2010/main" val="284165070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848600" y="6172200"/>
            <a:ext cx="838200" cy="304800"/>
          </a:xfrm>
          <a:prstGeom prst="rect">
            <a:avLst/>
          </a:prstGeom>
        </p:spPr>
        <p:txBody>
          <a:bodyPr/>
          <a:lstStyle>
            <a:lvl1pPr>
              <a:defRPr sz="2400">
                <a:solidFill>
                  <a:schemeClr val="tx1"/>
                </a:solidFill>
                <a:latin typeface="Times" pitchFamily="18" charset="0"/>
                <a:ea typeface="ＭＳ Ｐゴシック" charset="-128"/>
              </a:defRPr>
            </a:lvl1pPr>
            <a:lvl2pPr marL="37931725" indent="-37474525">
              <a:defRPr sz="2400">
                <a:solidFill>
                  <a:schemeClr val="tx1"/>
                </a:solidFill>
                <a:latin typeface="Times" pitchFamily="18" charset="0"/>
                <a:ea typeface="ＭＳ Ｐゴシック" charset="-128"/>
              </a:defRPr>
            </a:lvl2pPr>
            <a:lvl3pPr>
              <a:defRPr sz="2400">
                <a:solidFill>
                  <a:schemeClr val="tx1"/>
                </a:solidFill>
                <a:latin typeface="Times" pitchFamily="18" charset="0"/>
                <a:ea typeface="ＭＳ Ｐゴシック" charset="-128"/>
              </a:defRPr>
            </a:lvl3pPr>
            <a:lvl4pPr>
              <a:defRPr sz="2400">
                <a:solidFill>
                  <a:schemeClr val="tx1"/>
                </a:solidFill>
                <a:latin typeface="Times" pitchFamily="18" charset="0"/>
                <a:ea typeface="ＭＳ Ｐゴシック" charset="-128"/>
              </a:defRPr>
            </a:lvl4pPr>
            <a:lvl5pPr>
              <a:defRPr sz="2400">
                <a:solidFill>
                  <a:schemeClr val="tx1"/>
                </a:solidFill>
                <a:latin typeface="Times" pitchFamily="18" charset="0"/>
                <a:ea typeface="ＭＳ Ｐゴシック" charset="-128"/>
              </a:defRPr>
            </a:lvl5pPr>
            <a:lvl6pPr marL="457200" eaLnBrk="0" fontAlgn="base" hangingPunct="0">
              <a:spcBef>
                <a:spcPct val="0"/>
              </a:spcBef>
              <a:spcAft>
                <a:spcPct val="0"/>
              </a:spcAft>
              <a:defRPr sz="2400">
                <a:solidFill>
                  <a:schemeClr val="tx1"/>
                </a:solidFill>
                <a:latin typeface="Times" pitchFamily="18" charset="0"/>
                <a:ea typeface="ＭＳ Ｐゴシック" charset="-128"/>
              </a:defRPr>
            </a:lvl6pPr>
            <a:lvl7pPr marL="914400" eaLnBrk="0" fontAlgn="base" hangingPunct="0">
              <a:spcBef>
                <a:spcPct val="0"/>
              </a:spcBef>
              <a:spcAft>
                <a:spcPct val="0"/>
              </a:spcAft>
              <a:defRPr sz="2400">
                <a:solidFill>
                  <a:schemeClr val="tx1"/>
                </a:solidFill>
                <a:latin typeface="Times" pitchFamily="18" charset="0"/>
                <a:ea typeface="ＭＳ Ｐゴシック" charset="-128"/>
              </a:defRPr>
            </a:lvl7pPr>
            <a:lvl8pPr marL="1371600" eaLnBrk="0" fontAlgn="base" hangingPunct="0">
              <a:spcBef>
                <a:spcPct val="0"/>
              </a:spcBef>
              <a:spcAft>
                <a:spcPct val="0"/>
              </a:spcAft>
              <a:defRPr sz="2400">
                <a:solidFill>
                  <a:schemeClr val="tx1"/>
                </a:solidFill>
                <a:latin typeface="Times" pitchFamily="18" charset="0"/>
                <a:ea typeface="ＭＳ Ｐゴシック" charset="-128"/>
              </a:defRPr>
            </a:lvl8pPr>
            <a:lvl9pPr marL="1828800" eaLnBrk="0" fontAlgn="base" hangingPunct="0">
              <a:spcBef>
                <a:spcPct val="0"/>
              </a:spcBef>
              <a:spcAft>
                <a:spcPct val="0"/>
              </a:spcAft>
              <a:defRPr sz="2400">
                <a:solidFill>
                  <a:schemeClr val="tx1"/>
                </a:solidFill>
                <a:latin typeface="Times" pitchFamily="18" charset="0"/>
                <a:ea typeface="ＭＳ Ｐゴシック" charset="-128"/>
              </a:defRPr>
            </a:lvl9pPr>
          </a:lstStyle>
          <a:p>
            <a:fld id="{93F16A76-A200-4DC2-A800-D8AE99CC9D3A}" type="slidenum">
              <a:rPr lang="en-GB" sz="1000">
                <a:latin typeface="Georgia" charset="0"/>
              </a:rPr>
              <a:pPr/>
              <a:t>37</a:t>
            </a:fld>
            <a:endParaRPr lang="en-GB" sz="1000">
              <a:latin typeface="Georgia" charset="0"/>
            </a:endParaRPr>
          </a:p>
        </p:txBody>
      </p:sp>
      <p:sp>
        <p:nvSpPr>
          <p:cNvPr id="5" name="Rectangle 4"/>
          <p:cNvSpPr/>
          <p:nvPr/>
        </p:nvSpPr>
        <p:spPr>
          <a:xfrm>
            <a:off x="-10120" y="6309320"/>
            <a:ext cx="7462439" cy="461665"/>
          </a:xfrm>
          <a:prstGeom prst="rect">
            <a:avLst/>
          </a:prstGeom>
        </p:spPr>
        <p:txBody>
          <a:bodyPr wrap="square">
            <a:spAutoFit/>
          </a:bodyPr>
          <a:lstStyle/>
          <a:p>
            <a:pPr>
              <a:defRPr/>
            </a:pPr>
            <a:r>
              <a:rPr lang="en-IE" sz="1200" dirty="0">
                <a:solidFill>
                  <a:schemeClr val="bg1">
                    <a:lumMod val="75000"/>
                  </a:schemeClr>
                </a:solidFill>
                <a:cs typeface="ＭＳ Ｐゴシック" charset="-128"/>
              </a:rPr>
              <a:t>Overview of existing PTA practices in </a:t>
            </a:r>
            <a:r>
              <a:rPr lang="en-IE" sz="1200" dirty="0" smtClean="0">
                <a:solidFill>
                  <a:schemeClr val="bg1">
                    <a:lumMod val="75000"/>
                  </a:schemeClr>
                </a:solidFill>
                <a:cs typeface="ＭＳ Ｐゴシック" charset="-128"/>
              </a:rPr>
              <a:t>Europe</a:t>
            </a:r>
            <a:r>
              <a:rPr lang="en-IE" sz="1200" dirty="0">
                <a:solidFill>
                  <a:schemeClr val="bg1">
                    <a:lumMod val="75000"/>
                  </a:schemeClr>
                </a:solidFill>
                <a:cs typeface="ＭＳ Ｐゴシック" charset="-128"/>
              </a:rPr>
              <a:t>, </a:t>
            </a:r>
            <a:r>
              <a:rPr lang="en-IE" sz="1200" dirty="0" err="1" smtClean="0">
                <a:solidFill>
                  <a:schemeClr val="bg1">
                    <a:lumMod val="75000"/>
                  </a:schemeClr>
                </a:solidFill>
                <a:cs typeface="ＭＳ Ｐゴシック" charset="-128"/>
              </a:rPr>
              <a:t>Enzing</a:t>
            </a:r>
            <a:r>
              <a:rPr lang="en-IE" sz="1200" dirty="0" smtClean="0">
                <a:solidFill>
                  <a:schemeClr val="bg1">
                    <a:lumMod val="75000"/>
                  </a:schemeClr>
                </a:solidFill>
                <a:cs typeface="ＭＳ Ｐゴシック" charset="-128"/>
              </a:rPr>
              <a:t> et al, </a:t>
            </a:r>
            <a:r>
              <a:rPr lang="en-US" sz="1200" dirty="0" smtClean="0">
                <a:solidFill>
                  <a:schemeClr val="bg1">
                    <a:lumMod val="75000"/>
                  </a:schemeClr>
                </a:solidFill>
                <a:cs typeface="ＭＳ Ｐゴシック" charset="-128"/>
              </a:rPr>
              <a:t>Conference </a:t>
            </a:r>
            <a:r>
              <a:rPr lang="en-US" sz="1200" dirty="0">
                <a:solidFill>
                  <a:schemeClr val="bg1">
                    <a:lumMod val="75000"/>
                  </a:schemeClr>
                </a:solidFill>
                <a:cs typeface="ＭＳ Ｐゴシック" charset="-128"/>
              </a:rPr>
              <a:t>on pan-European Parliamentary Technology Assessment </a:t>
            </a:r>
            <a:r>
              <a:rPr lang="en-US" sz="1200" dirty="0" smtClean="0">
                <a:solidFill>
                  <a:schemeClr val="bg1">
                    <a:lumMod val="75000"/>
                  </a:schemeClr>
                </a:solidFill>
                <a:cs typeface="ＭＳ Ｐゴシック" charset="-128"/>
              </a:rPr>
              <a:t>– </a:t>
            </a:r>
            <a:r>
              <a:rPr lang="en-US" sz="1200" dirty="0" err="1" smtClean="0">
                <a:solidFill>
                  <a:schemeClr val="bg1">
                    <a:lumMod val="75000"/>
                  </a:schemeClr>
                </a:solidFill>
                <a:cs typeface="ＭＳ Ｐゴシック" charset="-128"/>
              </a:rPr>
              <a:t>pEPTA</a:t>
            </a:r>
            <a:r>
              <a:rPr lang="en-US" sz="1200" dirty="0" smtClean="0">
                <a:solidFill>
                  <a:schemeClr val="bg1">
                    <a:lumMod val="75000"/>
                  </a:schemeClr>
                </a:solidFill>
                <a:cs typeface="ＭＳ Ｐゴシック" charset="-128"/>
              </a:rPr>
              <a:t>, 2011</a:t>
            </a:r>
            <a:endParaRPr lang="en-US" sz="1200" dirty="0">
              <a:solidFill>
                <a:schemeClr val="bg1">
                  <a:lumMod val="75000"/>
                </a:schemeClr>
              </a:solidFill>
              <a:cs typeface="ＭＳ Ｐゴシック" charset="-128"/>
            </a:endParaRPr>
          </a:p>
        </p:txBody>
      </p:sp>
      <p:sp>
        <p:nvSpPr>
          <p:cNvPr id="6" name="Rectangle 3"/>
          <p:cNvSpPr txBox="1">
            <a:spLocks noChangeArrowheads="1"/>
          </p:cNvSpPr>
          <p:nvPr/>
        </p:nvSpPr>
        <p:spPr bwMode="auto">
          <a:xfrm>
            <a:off x="374848" y="188640"/>
            <a:ext cx="82296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a:solidFill>
                  <a:schemeClr val="accent2"/>
                </a:solidFill>
                <a:latin typeface="+mj-lt"/>
                <a:ea typeface="+mj-ea"/>
                <a:cs typeface="+mj-cs"/>
              </a:defRPr>
            </a:lvl1pPr>
            <a:lvl2pPr algn="l" rtl="0" eaLnBrk="0" fontAlgn="base" hangingPunct="0">
              <a:spcBef>
                <a:spcPct val="0"/>
              </a:spcBef>
              <a:spcAft>
                <a:spcPct val="0"/>
              </a:spcAft>
              <a:defRPr sz="2800">
                <a:solidFill>
                  <a:schemeClr val="accent2"/>
                </a:solidFill>
                <a:latin typeface="Arial" charset="0"/>
              </a:defRPr>
            </a:lvl2pPr>
            <a:lvl3pPr algn="l" rtl="0" eaLnBrk="0" fontAlgn="base" hangingPunct="0">
              <a:spcBef>
                <a:spcPct val="0"/>
              </a:spcBef>
              <a:spcAft>
                <a:spcPct val="0"/>
              </a:spcAft>
              <a:defRPr sz="2800">
                <a:solidFill>
                  <a:schemeClr val="accent2"/>
                </a:solidFill>
                <a:latin typeface="Arial" charset="0"/>
              </a:defRPr>
            </a:lvl3pPr>
            <a:lvl4pPr algn="l" rtl="0" eaLnBrk="0" fontAlgn="base" hangingPunct="0">
              <a:spcBef>
                <a:spcPct val="0"/>
              </a:spcBef>
              <a:spcAft>
                <a:spcPct val="0"/>
              </a:spcAft>
              <a:defRPr sz="2800">
                <a:solidFill>
                  <a:schemeClr val="accent2"/>
                </a:solidFill>
                <a:latin typeface="Arial" charset="0"/>
              </a:defRPr>
            </a:lvl4pPr>
            <a:lvl5pPr algn="l" rtl="0" eaLnBrk="0" fontAlgn="base" hangingPunct="0">
              <a:spcBef>
                <a:spcPct val="0"/>
              </a:spcBef>
              <a:spcAft>
                <a:spcPct val="0"/>
              </a:spcAft>
              <a:defRPr sz="2800">
                <a:solidFill>
                  <a:schemeClr val="accent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nb-NO" dirty="0" smtClean="0"/>
              <a:t>Question – Will models such as these suffice in the future for non-PTA countries?</a:t>
            </a:r>
          </a:p>
        </p:txBody>
      </p:sp>
      <p:pic>
        <p:nvPicPr>
          <p:cNvPr id="33794" name="Picture 2"/>
          <p:cNvPicPr>
            <a:picLocks noChangeAspect="1" noChangeArrowheads="1"/>
          </p:cNvPicPr>
          <p:nvPr/>
        </p:nvPicPr>
        <p:blipFill>
          <a:blip r:embed="rId3" cstate="print"/>
          <a:srcRect/>
          <a:stretch>
            <a:fillRect/>
          </a:stretch>
        </p:blipFill>
        <p:spPr bwMode="auto">
          <a:xfrm>
            <a:off x="386939" y="1196752"/>
            <a:ext cx="7788863" cy="4824535"/>
          </a:xfrm>
          <a:prstGeom prst="rect">
            <a:avLst/>
          </a:prstGeom>
          <a:noFill/>
          <a:ln w="9525">
            <a:noFill/>
            <a:miter lim="800000"/>
            <a:headEnd/>
            <a:tailEnd/>
          </a:ln>
        </p:spPr>
      </p:pic>
    </p:spTree>
    <p:extLst>
      <p:ext uri="{BB962C8B-B14F-4D97-AF65-F5344CB8AC3E}">
        <p14:creationId xmlns:p14="http://schemas.microsoft.com/office/powerpoint/2010/main" val="163997979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My perspective </a:t>
            </a:r>
            <a:r>
              <a:rPr lang="en-IE" dirty="0" smtClean="0"/>
              <a:t>…</a:t>
            </a:r>
            <a:endParaRPr lang="en-IE" dirty="0"/>
          </a:p>
        </p:txBody>
      </p:sp>
      <p:sp>
        <p:nvSpPr>
          <p:cNvPr id="3" name="Content Placeholder 2"/>
          <p:cNvSpPr>
            <a:spLocks noGrp="1"/>
          </p:cNvSpPr>
          <p:nvPr>
            <p:ph idx="1"/>
          </p:nvPr>
        </p:nvSpPr>
        <p:spPr/>
        <p:txBody>
          <a:bodyPr/>
          <a:lstStyle/>
          <a:p>
            <a:r>
              <a:rPr lang="en-IE" dirty="0" smtClean="0"/>
              <a:t>Knowledge production versus knowledge translation …</a:t>
            </a:r>
          </a:p>
          <a:p>
            <a:endParaRPr lang="en-IE" dirty="0" smtClean="0"/>
          </a:p>
          <a:p>
            <a:endParaRPr lang="en-IE" dirty="0"/>
          </a:p>
          <a:p>
            <a:pPr marL="0" indent="0">
              <a:buNone/>
            </a:pPr>
            <a:endParaRPr lang="en-IE" dirty="0"/>
          </a:p>
        </p:txBody>
      </p:sp>
      <p:graphicFrame>
        <p:nvGraphicFramePr>
          <p:cNvPr id="5" name="Table 4"/>
          <p:cNvGraphicFramePr>
            <a:graphicFrameLocks noGrp="1"/>
          </p:cNvGraphicFramePr>
          <p:nvPr>
            <p:extLst>
              <p:ext uri="{D42A27DB-BD31-4B8C-83A1-F6EECF244321}">
                <p14:modId xmlns:p14="http://schemas.microsoft.com/office/powerpoint/2010/main" val="1461231015"/>
              </p:ext>
            </p:extLst>
          </p:nvPr>
        </p:nvGraphicFramePr>
        <p:xfrm>
          <a:off x="1187624" y="2377832"/>
          <a:ext cx="5616624" cy="2281124"/>
        </p:xfrm>
        <a:graphic>
          <a:graphicData uri="http://schemas.openxmlformats.org/drawingml/2006/table">
            <a:tbl>
              <a:tblPr firstRow="1" bandRow="1">
                <a:tableStyleId>{5C22544A-7EE6-4342-B048-85BDC9FD1C3A}</a:tableStyleId>
              </a:tblPr>
              <a:tblGrid>
                <a:gridCol w="1476164"/>
                <a:gridCol w="1512126"/>
                <a:gridCol w="1260182"/>
                <a:gridCol w="1368152"/>
              </a:tblGrid>
              <a:tr h="543764">
                <a:tc>
                  <a:txBody>
                    <a:bodyPr/>
                    <a:lstStyle/>
                    <a:p>
                      <a:endParaRPr lang="en-IE" dirty="0"/>
                    </a:p>
                  </a:txBody>
                  <a:tcPr/>
                </a:tc>
                <a:tc>
                  <a:txBody>
                    <a:bodyPr/>
                    <a:lstStyle/>
                    <a:p>
                      <a:r>
                        <a:rPr lang="en-IE" dirty="0" smtClean="0"/>
                        <a:t>Problem/</a:t>
                      </a:r>
                    </a:p>
                    <a:p>
                      <a:r>
                        <a:rPr lang="en-IE" dirty="0" smtClean="0"/>
                        <a:t>Technology</a:t>
                      </a:r>
                      <a:endParaRPr lang="en-IE" dirty="0"/>
                    </a:p>
                  </a:txBody>
                  <a:tcPr/>
                </a:tc>
                <a:tc>
                  <a:txBody>
                    <a:bodyPr/>
                    <a:lstStyle/>
                    <a:p>
                      <a:r>
                        <a:rPr lang="en-IE" dirty="0" smtClean="0"/>
                        <a:t>Impact</a:t>
                      </a:r>
                      <a:endParaRPr lang="en-IE" dirty="0"/>
                    </a:p>
                  </a:txBody>
                  <a:tcPr/>
                </a:tc>
                <a:tc>
                  <a:txBody>
                    <a:bodyPr/>
                    <a:lstStyle/>
                    <a:p>
                      <a:r>
                        <a:rPr lang="en-IE" dirty="0" smtClean="0"/>
                        <a:t>Solution</a:t>
                      </a:r>
                      <a:endParaRPr lang="en-IE" dirty="0"/>
                    </a:p>
                  </a:txBody>
                  <a:tcPr/>
                </a:tc>
              </a:tr>
              <a:tr h="315038">
                <a:tc>
                  <a:txBody>
                    <a:bodyPr/>
                    <a:lstStyle/>
                    <a:p>
                      <a:r>
                        <a:rPr lang="en-IE" dirty="0" smtClean="0"/>
                        <a:t>Political</a:t>
                      </a:r>
                      <a:endParaRPr lang="en-IE" dirty="0"/>
                    </a:p>
                  </a:txBody>
                  <a:tcPr/>
                </a:tc>
                <a:tc>
                  <a:txBody>
                    <a:bodyPr/>
                    <a:lstStyle/>
                    <a:p>
                      <a:endParaRPr lang="en-IE"/>
                    </a:p>
                  </a:txBody>
                  <a:tcPr/>
                </a:tc>
                <a:tc>
                  <a:txBody>
                    <a:bodyPr/>
                    <a:lstStyle/>
                    <a:p>
                      <a:endParaRPr lang="en-IE"/>
                    </a:p>
                  </a:txBody>
                  <a:tcPr/>
                </a:tc>
                <a:tc>
                  <a:txBody>
                    <a:bodyPr/>
                    <a:lstStyle/>
                    <a:p>
                      <a:endParaRPr lang="en-IE" dirty="0"/>
                    </a:p>
                  </a:txBody>
                  <a:tcPr/>
                </a:tc>
              </a:tr>
              <a:tr h="315038">
                <a:tc>
                  <a:txBody>
                    <a:bodyPr/>
                    <a:lstStyle/>
                    <a:p>
                      <a:r>
                        <a:rPr lang="en-IE" dirty="0" smtClean="0"/>
                        <a:t>Economic</a:t>
                      </a:r>
                      <a:endParaRPr lang="en-IE" dirty="0"/>
                    </a:p>
                  </a:txBody>
                  <a:tcPr/>
                </a:tc>
                <a:tc>
                  <a:txBody>
                    <a:bodyPr/>
                    <a:lstStyle/>
                    <a:p>
                      <a:endParaRPr lang="en-IE"/>
                    </a:p>
                  </a:txBody>
                  <a:tcPr/>
                </a:tc>
                <a:tc>
                  <a:txBody>
                    <a:bodyPr/>
                    <a:lstStyle/>
                    <a:p>
                      <a:endParaRPr lang="en-IE"/>
                    </a:p>
                  </a:txBody>
                  <a:tcPr/>
                </a:tc>
                <a:tc>
                  <a:txBody>
                    <a:bodyPr/>
                    <a:lstStyle/>
                    <a:p>
                      <a:endParaRPr lang="en-IE"/>
                    </a:p>
                  </a:txBody>
                  <a:tcPr/>
                </a:tc>
              </a:tr>
              <a:tr h="315038">
                <a:tc>
                  <a:txBody>
                    <a:bodyPr/>
                    <a:lstStyle/>
                    <a:p>
                      <a:r>
                        <a:rPr lang="en-IE" dirty="0" smtClean="0"/>
                        <a:t>Social</a:t>
                      </a:r>
                      <a:endParaRPr lang="en-IE" dirty="0"/>
                    </a:p>
                  </a:txBody>
                  <a:tcPr/>
                </a:tc>
                <a:tc>
                  <a:txBody>
                    <a:bodyPr/>
                    <a:lstStyle/>
                    <a:p>
                      <a:endParaRPr lang="en-IE"/>
                    </a:p>
                  </a:txBody>
                  <a:tcPr/>
                </a:tc>
                <a:tc>
                  <a:txBody>
                    <a:bodyPr/>
                    <a:lstStyle/>
                    <a:p>
                      <a:endParaRPr lang="en-IE"/>
                    </a:p>
                  </a:txBody>
                  <a:tcPr/>
                </a:tc>
                <a:tc>
                  <a:txBody>
                    <a:bodyPr/>
                    <a:lstStyle/>
                    <a:p>
                      <a:endParaRPr lang="en-IE"/>
                    </a:p>
                  </a:txBody>
                  <a:tcPr/>
                </a:tc>
              </a:tr>
              <a:tr h="543764">
                <a:tc>
                  <a:txBody>
                    <a:bodyPr/>
                    <a:lstStyle/>
                    <a:p>
                      <a:r>
                        <a:rPr lang="en-IE" dirty="0" smtClean="0"/>
                        <a:t>Technology</a:t>
                      </a:r>
                      <a:endParaRPr lang="en-IE" dirty="0"/>
                    </a:p>
                  </a:txBody>
                  <a:tcPr/>
                </a:tc>
                <a:tc>
                  <a:txBody>
                    <a:bodyPr/>
                    <a:lstStyle/>
                    <a:p>
                      <a:endParaRPr lang="en-IE"/>
                    </a:p>
                  </a:txBody>
                  <a:tcPr/>
                </a:tc>
                <a:tc>
                  <a:txBody>
                    <a:bodyPr/>
                    <a:lstStyle/>
                    <a:p>
                      <a:endParaRPr lang="en-IE"/>
                    </a:p>
                  </a:txBody>
                  <a:tcPr/>
                </a:tc>
                <a:tc>
                  <a:txBody>
                    <a:bodyPr/>
                    <a:lstStyle/>
                    <a:p>
                      <a:endParaRPr lang="en-IE" dirty="0"/>
                    </a:p>
                  </a:txBody>
                  <a:tcPr/>
                </a:tc>
              </a:tr>
            </a:tbl>
          </a:graphicData>
        </a:graphic>
      </p:graphicFrame>
      <p:sp>
        <p:nvSpPr>
          <p:cNvPr id="6" name="TextBox 5"/>
          <p:cNvSpPr txBox="1"/>
          <p:nvPr/>
        </p:nvSpPr>
        <p:spPr>
          <a:xfrm>
            <a:off x="239132" y="5295163"/>
            <a:ext cx="2160240" cy="923330"/>
          </a:xfrm>
          <a:prstGeom prst="rect">
            <a:avLst/>
          </a:prstGeom>
          <a:noFill/>
        </p:spPr>
        <p:txBody>
          <a:bodyPr wrap="square" rtlCol="0">
            <a:spAutoFit/>
          </a:bodyPr>
          <a:lstStyle/>
          <a:p>
            <a:r>
              <a:rPr lang="en-IE" dirty="0" smtClean="0"/>
              <a:t>Experts</a:t>
            </a:r>
          </a:p>
          <a:p>
            <a:r>
              <a:rPr lang="en-IE" dirty="0" smtClean="0"/>
              <a:t>Stakeholders</a:t>
            </a:r>
          </a:p>
          <a:p>
            <a:r>
              <a:rPr lang="en-IE" dirty="0" smtClean="0"/>
              <a:t>Citizens</a:t>
            </a:r>
            <a:endParaRPr lang="en-IE" dirty="0"/>
          </a:p>
        </p:txBody>
      </p:sp>
      <p:sp>
        <p:nvSpPr>
          <p:cNvPr id="7" name="Bent Arrow 6"/>
          <p:cNvSpPr/>
          <p:nvPr/>
        </p:nvSpPr>
        <p:spPr>
          <a:xfrm>
            <a:off x="539552" y="3933056"/>
            <a:ext cx="936104" cy="122413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8" name="Bent Arrow 7"/>
          <p:cNvSpPr/>
          <p:nvPr/>
        </p:nvSpPr>
        <p:spPr>
          <a:xfrm rot="5400000">
            <a:off x="6801678" y="3903980"/>
            <a:ext cx="936104" cy="1224136"/>
          </a:xfrm>
          <a:prstGeom prst="bentArrow">
            <a:avLst>
              <a:gd name="adj1" fmla="val 26136"/>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tx1"/>
              </a:solidFill>
            </a:endParaRPr>
          </a:p>
        </p:txBody>
      </p:sp>
      <p:sp>
        <p:nvSpPr>
          <p:cNvPr id="9" name="TextBox 8"/>
          <p:cNvSpPr txBox="1"/>
          <p:nvPr/>
        </p:nvSpPr>
        <p:spPr>
          <a:xfrm>
            <a:off x="6516216" y="5010856"/>
            <a:ext cx="2160240" cy="923330"/>
          </a:xfrm>
          <a:prstGeom prst="rect">
            <a:avLst/>
          </a:prstGeom>
          <a:noFill/>
        </p:spPr>
        <p:txBody>
          <a:bodyPr wrap="square" rtlCol="0">
            <a:spAutoFit/>
          </a:bodyPr>
          <a:lstStyle/>
          <a:p>
            <a:r>
              <a:rPr lang="en-IE" dirty="0" smtClean="0"/>
              <a:t>Experts</a:t>
            </a:r>
          </a:p>
          <a:p>
            <a:r>
              <a:rPr lang="en-IE" dirty="0" smtClean="0"/>
              <a:t>Stakeholders</a:t>
            </a:r>
          </a:p>
          <a:p>
            <a:r>
              <a:rPr lang="en-IE" dirty="0" smtClean="0"/>
              <a:t>Citizens</a:t>
            </a:r>
            <a:endParaRPr lang="en-IE" dirty="0"/>
          </a:p>
        </p:txBody>
      </p:sp>
      <p:sp>
        <p:nvSpPr>
          <p:cNvPr id="10" name="TextBox 9"/>
          <p:cNvSpPr txBox="1"/>
          <p:nvPr/>
        </p:nvSpPr>
        <p:spPr>
          <a:xfrm>
            <a:off x="6977591" y="3445287"/>
            <a:ext cx="1944216" cy="1292662"/>
          </a:xfrm>
          <a:prstGeom prst="rect">
            <a:avLst/>
          </a:prstGeom>
          <a:noFill/>
        </p:spPr>
        <p:txBody>
          <a:bodyPr wrap="square" rtlCol="0">
            <a:spAutoFit/>
          </a:bodyPr>
          <a:lstStyle/>
          <a:p>
            <a:r>
              <a:rPr lang="en-IE" dirty="0" smtClean="0">
                <a:solidFill>
                  <a:schemeClr val="bg2"/>
                </a:solidFill>
              </a:rPr>
              <a:t>Movement towards …</a:t>
            </a:r>
          </a:p>
          <a:p>
            <a:r>
              <a:rPr lang="en-IE" sz="1400" dirty="0" smtClean="0">
                <a:solidFill>
                  <a:schemeClr val="bg2"/>
                </a:solidFill>
              </a:rPr>
              <a:t>Shared understanding/ Shared commitment</a:t>
            </a:r>
            <a:endParaRPr lang="en-IE" sz="1400" dirty="0">
              <a:solidFill>
                <a:schemeClr val="bg2"/>
              </a:solidFill>
            </a:endParaRPr>
          </a:p>
        </p:txBody>
      </p:sp>
      <p:sp>
        <p:nvSpPr>
          <p:cNvPr id="11" name="TextBox 10"/>
          <p:cNvSpPr txBox="1"/>
          <p:nvPr/>
        </p:nvSpPr>
        <p:spPr>
          <a:xfrm>
            <a:off x="157046" y="3748390"/>
            <a:ext cx="1260140" cy="369332"/>
          </a:xfrm>
          <a:prstGeom prst="rect">
            <a:avLst/>
          </a:prstGeom>
          <a:noFill/>
        </p:spPr>
        <p:txBody>
          <a:bodyPr wrap="square" rtlCol="0">
            <a:spAutoFit/>
          </a:bodyPr>
          <a:lstStyle/>
          <a:p>
            <a:r>
              <a:rPr lang="en-IE" dirty="0" smtClean="0">
                <a:solidFill>
                  <a:schemeClr val="bg2"/>
                </a:solidFill>
              </a:rPr>
              <a:t>Insights</a:t>
            </a:r>
            <a:endParaRPr lang="en-IE" dirty="0">
              <a:solidFill>
                <a:schemeClr val="bg2"/>
              </a:solidFill>
            </a:endParaRPr>
          </a:p>
        </p:txBody>
      </p:sp>
    </p:spTree>
    <p:extLst>
      <p:ext uri="{BB962C8B-B14F-4D97-AF65-F5344CB8AC3E}">
        <p14:creationId xmlns:p14="http://schemas.microsoft.com/office/powerpoint/2010/main" val="367745842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tel 1"/>
          <p:cNvSpPr>
            <a:spLocks noGrp="1"/>
          </p:cNvSpPr>
          <p:nvPr>
            <p:ph type="title"/>
          </p:nvPr>
        </p:nvSpPr>
        <p:spPr/>
        <p:txBody>
          <a:bodyPr/>
          <a:lstStyle/>
          <a:p>
            <a:r>
              <a:rPr lang="nb-NO" dirty="0" smtClean="0">
                <a:solidFill>
                  <a:srgbClr val="FF0000"/>
                </a:solidFill>
              </a:rPr>
              <a:t>The </a:t>
            </a:r>
            <a:r>
              <a:rPr lang="nb-NO" sz="3600" dirty="0" smtClean="0">
                <a:solidFill>
                  <a:srgbClr val="FF0000"/>
                </a:solidFill>
              </a:rPr>
              <a:t>BIG</a:t>
            </a:r>
            <a:r>
              <a:rPr lang="nb-NO" sz="2400" dirty="0" smtClean="0">
                <a:solidFill>
                  <a:srgbClr val="FF0000"/>
                </a:solidFill>
              </a:rPr>
              <a:t> </a:t>
            </a:r>
            <a:r>
              <a:rPr lang="nb-NO" dirty="0" smtClean="0">
                <a:solidFill>
                  <a:srgbClr val="FF0000"/>
                </a:solidFill>
              </a:rPr>
              <a:t>Answers</a:t>
            </a:r>
          </a:p>
        </p:txBody>
      </p:sp>
      <p:sp>
        <p:nvSpPr>
          <p:cNvPr id="6147" name="Plassholder for innhold 2"/>
          <p:cNvSpPr>
            <a:spLocks noGrp="1"/>
          </p:cNvSpPr>
          <p:nvPr>
            <p:ph idx="1"/>
          </p:nvPr>
        </p:nvSpPr>
        <p:spPr>
          <a:xfrm>
            <a:off x="467544" y="3429000"/>
            <a:ext cx="7715199" cy="2376264"/>
          </a:xfrm>
        </p:spPr>
        <p:txBody>
          <a:bodyPr/>
          <a:lstStyle/>
          <a:p>
            <a:pPr marL="0" indent="0">
              <a:buNone/>
            </a:pPr>
            <a:r>
              <a:rPr lang="en-IE" sz="2400" dirty="0" smtClean="0"/>
              <a:t>Sorry out of time ... If you really want the answers come to the PACITA Summer School in Ireland, 2014! All are invited and all are most welcome. </a:t>
            </a:r>
            <a:endParaRPr lang="en-IE" sz="2400" dirty="0" smtClean="0">
              <a:solidFill>
                <a:srgbClr val="FF0000"/>
              </a:solidFill>
            </a:endParaRPr>
          </a:p>
          <a:p>
            <a:pPr marL="279400" lvl="1" indent="0">
              <a:buNone/>
            </a:pPr>
            <a:endParaRPr lang="en-IE" sz="2400" dirty="0" smtClean="0"/>
          </a:p>
          <a:p>
            <a:pPr marL="0" indent="0">
              <a:buNone/>
            </a:pPr>
            <a:r>
              <a:rPr lang="en-IE" sz="2400" dirty="0" smtClean="0"/>
              <a:t> </a:t>
            </a:r>
          </a:p>
          <a:p>
            <a:pPr marL="0" indent="0">
              <a:buNone/>
            </a:pPr>
            <a:endParaRPr lang="en-IE" sz="2400" dirty="0" smtClean="0"/>
          </a:p>
          <a:p>
            <a:pPr marL="0" indent="0">
              <a:buNone/>
            </a:pPr>
            <a:endParaRPr lang="en-IE" sz="2400" dirty="0"/>
          </a:p>
          <a:p>
            <a:endParaRPr lang="nb-NO" sz="2400" dirty="0" smtClean="0"/>
          </a:p>
        </p:txBody>
      </p:sp>
      <p:pic>
        <p:nvPicPr>
          <p:cNvPr id="105474" name="Picture 2" descr="http://t1.gstatic.com/images?q=tbn:ANd9GcQgtkNK1eoGqAn7_OWv7LnurFhhHLgxcvEa7-cvrSOQv4bgOvw8RQ"/>
          <p:cNvPicPr>
            <a:picLocks noChangeAspect="1" noChangeArrowheads="1"/>
          </p:cNvPicPr>
          <p:nvPr/>
        </p:nvPicPr>
        <p:blipFill>
          <a:blip r:embed="rId2" cstate="print"/>
          <a:srcRect/>
          <a:stretch>
            <a:fillRect/>
          </a:stretch>
        </p:blipFill>
        <p:spPr bwMode="auto">
          <a:xfrm>
            <a:off x="4932040" y="1052736"/>
            <a:ext cx="2209800" cy="2066925"/>
          </a:xfrm>
          <a:prstGeom prst="rect">
            <a:avLst/>
          </a:prstGeom>
          <a:noFill/>
        </p:spPr>
      </p:pic>
    </p:spTree>
    <p:extLst>
      <p:ext uri="{BB962C8B-B14F-4D97-AF65-F5344CB8AC3E}">
        <p14:creationId xmlns:p14="http://schemas.microsoft.com/office/powerpoint/2010/main" val="28416507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What is Technology Assessment? … [1] </a:t>
            </a:r>
            <a:endParaRPr lang="en-IE" dirty="0"/>
          </a:p>
        </p:txBody>
      </p:sp>
      <p:sp>
        <p:nvSpPr>
          <p:cNvPr id="3" name="Content Placeholder 2"/>
          <p:cNvSpPr>
            <a:spLocks noGrp="1"/>
          </p:cNvSpPr>
          <p:nvPr>
            <p:ph idx="1"/>
          </p:nvPr>
        </p:nvSpPr>
        <p:spPr>
          <a:xfrm>
            <a:off x="457200" y="1524099"/>
            <a:ext cx="8240713" cy="3921125"/>
          </a:xfrm>
        </p:spPr>
        <p:txBody>
          <a:bodyPr/>
          <a:lstStyle/>
          <a:p>
            <a:r>
              <a:rPr lang="en-IE" dirty="0"/>
              <a:t>What is Technology </a:t>
            </a:r>
            <a:r>
              <a:rPr lang="en-IE" dirty="0" smtClean="0"/>
              <a:t>Assessment (TA)?</a:t>
            </a:r>
          </a:p>
          <a:p>
            <a:pPr lvl="1"/>
            <a:r>
              <a:rPr lang="en-IE" dirty="0" smtClean="0"/>
              <a:t>It </a:t>
            </a:r>
            <a:r>
              <a:rPr lang="en-IE" dirty="0"/>
              <a:t>is a scientific, interactive and communicative process which aims to contribute to the formation of public and political opinion on societal aspects of science and technology (Decker &amp; </a:t>
            </a:r>
            <a:r>
              <a:rPr lang="en-IE" dirty="0" err="1"/>
              <a:t>Ladikas</a:t>
            </a:r>
            <a:r>
              <a:rPr lang="en-IE" dirty="0"/>
              <a:t>, 2004</a:t>
            </a:r>
            <a:r>
              <a:rPr lang="en-IE" dirty="0" smtClean="0"/>
              <a:t>)</a:t>
            </a:r>
            <a:endParaRPr lang="en-IE" dirty="0"/>
          </a:p>
          <a:p>
            <a:pPr lvl="2"/>
            <a:r>
              <a:rPr lang="en-IE" dirty="0" smtClean="0"/>
              <a:t>It involves the study </a:t>
            </a:r>
            <a:r>
              <a:rPr lang="en-IE" dirty="0"/>
              <a:t>and evaluation of existing, new and emerging </a:t>
            </a:r>
            <a:r>
              <a:rPr lang="en-IE" dirty="0" smtClean="0"/>
              <a:t>technology and science by taking into account the interface of these with society</a:t>
            </a:r>
          </a:p>
          <a:p>
            <a:pPr lvl="2"/>
            <a:r>
              <a:rPr lang="en-IE" dirty="0" smtClean="0"/>
              <a:t>It is an interdisciplinary and dynamic approach </a:t>
            </a:r>
            <a:r>
              <a:rPr lang="en-IE" dirty="0"/>
              <a:t>to </a:t>
            </a:r>
            <a:r>
              <a:rPr lang="en-IE" dirty="0" smtClean="0"/>
              <a:t>addressing existing </a:t>
            </a:r>
            <a:r>
              <a:rPr lang="en-IE" dirty="0"/>
              <a:t>and potential problems and preventing potential </a:t>
            </a:r>
            <a:r>
              <a:rPr lang="en-IE" dirty="0" smtClean="0"/>
              <a:t>damage</a:t>
            </a:r>
          </a:p>
          <a:p>
            <a:pPr lvl="2"/>
            <a:r>
              <a:rPr lang="en-IE" dirty="0" smtClean="0"/>
              <a:t>It provides a neutral and objective input for decision making and policy making</a:t>
            </a:r>
          </a:p>
          <a:p>
            <a:r>
              <a:rPr lang="en-IE" dirty="0" smtClean="0"/>
              <a:t>It may take the form of early warning TA, parliamentary TA, constructive TA, discursive or argumentative TA</a:t>
            </a:r>
          </a:p>
          <a:p>
            <a:r>
              <a:rPr lang="en-US" dirty="0" smtClean="0">
                <a:ea typeface="ＭＳ Ｐゴシック" charset="-128"/>
              </a:rPr>
              <a:t>Parliamentary TA is where parliament is the main client of the TA activity</a:t>
            </a:r>
            <a:endParaRPr lang="en-IE" dirty="0" smtClean="0"/>
          </a:p>
          <a:p>
            <a:r>
              <a:rPr lang="en-IE" dirty="0" smtClean="0"/>
              <a:t>It may focus on diverse themes such as … energy, health, aging, etc. </a:t>
            </a:r>
          </a:p>
          <a:p>
            <a:r>
              <a:rPr lang="en-IE" dirty="0" smtClean="0"/>
              <a:t>It may involve experts, stakeholders, and possibly citizens … </a:t>
            </a:r>
          </a:p>
          <a:p>
            <a:pPr lvl="2"/>
            <a:endParaRPr lang="en-IE" dirty="0" smtClean="0"/>
          </a:p>
          <a:p>
            <a:endParaRPr lang="en-IE" dirty="0"/>
          </a:p>
          <a:p>
            <a:pPr marL="0" indent="0">
              <a:buNone/>
            </a:pPr>
            <a:endParaRPr lang="en-IE" dirty="0"/>
          </a:p>
        </p:txBody>
      </p:sp>
    </p:spTree>
    <p:extLst>
      <p:ext uri="{BB962C8B-B14F-4D97-AF65-F5344CB8AC3E}">
        <p14:creationId xmlns:p14="http://schemas.microsoft.com/office/powerpoint/2010/main" val="204961601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tel 1"/>
          <p:cNvSpPr>
            <a:spLocks noGrp="1"/>
          </p:cNvSpPr>
          <p:nvPr>
            <p:ph type="title"/>
          </p:nvPr>
        </p:nvSpPr>
        <p:spPr>
          <a:xfrm>
            <a:off x="2627784" y="2492896"/>
            <a:ext cx="3250704" cy="1584176"/>
          </a:xfrm>
        </p:spPr>
        <p:txBody>
          <a:bodyPr/>
          <a:lstStyle/>
          <a:p>
            <a:pPr algn="ctr"/>
            <a:r>
              <a:rPr lang="nb-NO" sz="4000" dirty="0" smtClean="0"/>
              <a:t>Many Thanks</a:t>
            </a:r>
            <a:br>
              <a:rPr lang="nb-NO" sz="4000" dirty="0" smtClean="0"/>
            </a:br>
            <a:r>
              <a:rPr lang="nb-NO" sz="4000" dirty="0" smtClean="0"/>
              <a:t> </a:t>
            </a:r>
            <a:br>
              <a:rPr lang="nb-NO" sz="4000" dirty="0" smtClean="0"/>
            </a:br>
            <a:r>
              <a:rPr lang="nb-NO" sz="4000" dirty="0" smtClean="0"/>
              <a:t>Questions</a:t>
            </a:r>
            <a:br>
              <a:rPr lang="nb-NO" sz="4000" dirty="0" smtClean="0"/>
            </a:br>
            <a:r>
              <a:rPr lang="nb-NO" sz="4000" dirty="0" smtClean="0"/>
              <a:t/>
            </a:r>
            <a:br>
              <a:rPr lang="nb-NO" sz="4000" dirty="0" smtClean="0"/>
            </a:br>
            <a:r>
              <a:rPr lang="nb-NO" sz="4000" dirty="0" smtClean="0"/>
              <a:t/>
            </a:r>
            <a:br>
              <a:rPr lang="nb-NO" sz="4000" dirty="0" smtClean="0"/>
            </a:br>
            <a:r>
              <a:rPr lang="nb-NO" dirty="0" smtClean="0"/>
              <a:t> </a:t>
            </a:r>
            <a:r>
              <a:rPr lang="nb-NO" dirty="0" smtClean="0">
                <a:solidFill>
                  <a:srgbClr val="FF0000"/>
                </a:solidFill>
              </a:rPr>
              <a:t>p.oreilly@ucc.ie</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Facts … in summary …</a:t>
            </a:r>
            <a:endParaRPr lang="en-IE" dirty="0"/>
          </a:p>
        </p:txBody>
      </p:sp>
      <p:sp>
        <p:nvSpPr>
          <p:cNvPr id="3" name="Content Placeholder 2"/>
          <p:cNvSpPr>
            <a:spLocks noGrp="1"/>
          </p:cNvSpPr>
          <p:nvPr>
            <p:ph idx="1"/>
          </p:nvPr>
        </p:nvSpPr>
        <p:spPr>
          <a:xfrm>
            <a:off x="395536" y="1196752"/>
            <a:ext cx="8240713" cy="3921125"/>
          </a:xfrm>
        </p:spPr>
        <p:txBody>
          <a:bodyPr/>
          <a:lstStyle/>
          <a:p>
            <a:r>
              <a:rPr lang="en-IE" dirty="0"/>
              <a:t>Among European citizens there is a widespread agreement </a:t>
            </a:r>
            <a:r>
              <a:rPr lang="en-IE" dirty="0" smtClean="0"/>
              <a:t>that science </a:t>
            </a:r>
            <a:r>
              <a:rPr lang="en-IE" dirty="0"/>
              <a:t>and technology make our lives healthier, easier </a:t>
            </a:r>
            <a:r>
              <a:rPr lang="en-IE" dirty="0" smtClean="0"/>
              <a:t>and more </a:t>
            </a:r>
            <a:r>
              <a:rPr lang="en-IE" dirty="0"/>
              <a:t>comfortable. </a:t>
            </a:r>
            <a:endParaRPr lang="en-IE" dirty="0" smtClean="0"/>
          </a:p>
          <a:p>
            <a:r>
              <a:rPr lang="en-IE" dirty="0" smtClean="0"/>
              <a:t>However</a:t>
            </a:r>
            <a:r>
              <a:rPr lang="en-IE" dirty="0"/>
              <a:t>, since 2005 the share of </a:t>
            </a:r>
            <a:r>
              <a:rPr lang="en-IE" dirty="0" smtClean="0"/>
              <a:t>Europeans experiencing </a:t>
            </a:r>
            <a:r>
              <a:rPr lang="en-IE" dirty="0"/>
              <a:t>a general trust in science has declined from </a:t>
            </a:r>
            <a:r>
              <a:rPr lang="en-IE" dirty="0" smtClean="0"/>
              <a:t>78% to 66%. </a:t>
            </a:r>
          </a:p>
          <a:p>
            <a:r>
              <a:rPr lang="en-IE" dirty="0" smtClean="0"/>
              <a:t>European </a:t>
            </a:r>
            <a:r>
              <a:rPr lang="en-IE" dirty="0"/>
              <a:t>citizens feel that decisions about science and technology should be made in dialogue with them by scientists, engineers and politicians, and the public should be informed about these decisions</a:t>
            </a:r>
            <a:r>
              <a:rPr lang="en-IE" dirty="0" smtClean="0"/>
              <a:t>.</a:t>
            </a:r>
          </a:p>
          <a:p>
            <a:r>
              <a:rPr lang="en-IE" dirty="0" smtClean="0"/>
              <a:t>An important </a:t>
            </a:r>
            <a:r>
              <a:rPr lang="en-IE" dirty="0"/>
              <a:t>minority </a:t>
            </a:r>
            <a:r>
              <a:rPr lang="en-IE" dirty="0" smtClean="0"/>
              <a:t>(29 %) wants </a:t>
            </a:r>
            <a:r>
              <a:rPr lang="en-IE" dirty="0"/>
              <a:t>a more participatory approach in which the public is consulted and taken into account when decisions are needed. The third minority of citizens by size (14 %) consider public opinion’s approval as a necessary condition for any decisions on science and technology</a:t>
            </a:r>
            <a:r>
              <a:rPr lang="en-IE" dirty="0" smtClean="0"/>
              <a:t>.</a:t>
            </a:r>
          </a:p>
          <a:p>
            <a:r>
              <a:rPr lang="en-IE" dirty="0"/>
              <a:t>The majority of European citizens – 63% of respondents at the EU-27 average in 2010 (an increase of 11 points since 2005) – agree that scientists working at a university or government laboratories are best qualified to explain scientific and technological developments</a:t>
            </a:r>
          </a:p>
          <a:p>
            <a:r>
              <a:rPr lang="en-IE" dirty="0"/>
              <a:t>The trust in newspaper journalists has diminished from 25% in 2005 to 16% in 2010, and television journalists likewise are seen as less trustworthy, declining from 32% in 2005 to 20% in 2010, while the perceived quality of information from consumer organisations has increased from 16% in 2005 to 23% in 2010.</a:t>
            </a:r>
          </a:p>
          <a:p>
            <a:endParaRPr lang="en-IE" dirty="0"/>
          </a:p>
          <a:p>
            <a:endParaRPr lang="en-IE" dirty="0"/>
          </a:p>
        </p:txBody>
      </p:sp>
    </p:spTree>
    <p:extLst>
      <p:ext uri="{BB962C8B-B14F-4D97-AF65-F5344CB8AC3E}">
        <p14:creationId xmlns:p14="http://schemas.microsoft.com/office/powerpoint/2010/main" val="92987140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E" dirty="0"/>
              <a:t>Citizens in Finland, Denmark and Germany </a:t>
            </a:r>
            <a:r>
              <a:rPr lang="en-IE" dirty="0" smtClean="0"/>
              <a:t>are relatively </a:t>
            </a:r>
            <a:r>
              <a:rPr lang="en-IE" dirty="0"/>
              <a:t>more in favour of increased use </a:t>
            </a:r>
            <a:r>
              <a:rPr lang="en-IE" dirty="0" smtClean="0"/>
              <a:t>of public </a:t>
            </a:r>
            <a:r>
              <a:rPr lang="en-IE" dirty="0"/>
              <a:t>consultation on science and </a:t>
            </a:r>
            <a:r>
              <a:rPr lang="en-IE" dirty="0" smtClean="0"/>
              <a:t>technology decisions</a:t>
            </a:r>
            <a:endParaRPr lang="en-IE" dirty="0"/>
          </a:p>
          <a:p>
            <a:r>
              <a:rPr lang="en-IE" dirty="0" smtClean="0"/>
              <a:t>In </a:t>
            </a:r>
            <a:r>
              <a:rPr lang="en-IE" dirty="0"/>
              <a:t>some </a:t>
            </a:r>
            <a:r>
              <a:rPr lang="en-IE" dirty="0" smtClean="0"/>
              <a:t>European countries </a:t>
            </a:r>
            <a:r>
              <a:rPr lang="en-IE" dirty="0"/>
              <a:t>respondents are more in favour of </a:t>
            </a:r>
            <a:r>
              <a:rPr lang="en-IE" dirty="0" smtClean="0"/>
              <a:t>the second </a:t>
            </a:r>
            <a:r>
              <a:rPr lang="en-IE" dirty="0"/>
              <a:t>statement : in Finland at 47 %, Denmark </a:t>
            </a:r>
            <a:r>
              <a:rPr lang="en-IE" dirty="0" smtClean="0"/>
              <a:t>at 45 </a:t>
            </a:r>
            <a:r>
              <a:rPr lang="en-IE" dirty="0"/>
              <a:t>% and Germany at 43 % respondents are more </a:t>
            </a:r>
            <a:r>
              <a:rPr lang="en-IE" dirty="0" smtClean="0"/>
              <a:t>in favour </a:t>
            </a:r>
            <a:r>
              <a:rPr lang="en-IE" dirty="0"/>
              <a:t>of more consultations with the public </a:t>
            </a:r>
            <a:r>
              <a:rPr lang="en-IE" dirty="0" smtClean="0"/>
              <a:t>about science </a:t>
            </a:r>
            <a:r>
              <a:rPr lang="en-IE" dirty="0"/>
              <a:t>issues. There are four countries </a:t>
            </a:r>
            <a:r>
              <a:rPr lang="en-IE" dirty="0" smtClean="0"/>
              <a:t>where half </a:t>
            </a:r>
            <a:r>
              <a:rPr lang="en-IE" dirty="0"/>
              <a:t>or more of respondents agree that </a:t>
            </a:r>
            <a:r>
              <a:rPr lang="en-IE" dirty="0" smtClean="0"/>
              <a:t>decisions about </a:t>
            </a:r>
            <a:r>
              <a:rPr lang="en-IE" dirty="0"/>
              <a:t>science and technology should be made </a:t>
            </a:r>
            <a:r>
              <a:rPr lang="en-IE" dirty="0" smtClean="0"/>
              <a:t>by scientists</a:t>
            </a:r>
            <a:r>
              <a:rPr lang="en-IE" dirty="0"/>
              <a:t>, engineers and politicians, and the </a:t>
            </a:r>
            <a:r>
              <a:rPr lang="en-IE" dirty="0" smtClean="0"/>
              <a:t>public should </a:t>
            </a:r>
            <a:r>
              <a:rPr lang="en-IE" dirty="0"/>
              <a:t>be informed about these decisions, </a:t>
            </a:r>
            <a:r>
              <a:rPr lang="en-IE" dirty="0" smtClean="0"/>
              <a:t>with Cyprus </a:t>
            </a:r>
            <a:r>
              <a:rPr lang="en-IE" dirty="0"/>
              <a:t>at 57 % of respondents, Norway at 54 % </a:t>
            </a:r>
            <a:r>
              <a:rPr lang="en-IE" dirty="0" smtClean="0"/>
              <a:t>of respondents</a:t>
            </a:r>
            <a:r>
              <a:rPr lang="en-IE" dirty="0"/>
              <a:t>, Greece at 53 % of respondents </a:t>
            </a:r>
            <a:r>
              <a:rPr lang="en-IE" dirty="0" smtClean="0"/>
              <a:t>and Slovakia </a:t>
            </a:r>
            <a:r>
              <a:rPr lang="en-IE" dirty="0"/>
              <a:t>at 50 % of respondents.</a:t>
            </a:r>
            <a:endParaRPr lang="en-IE" dirty="0" smtClean="0"/>
          </a:p>
        </p:txBody>
      </p:sp>
      <p:sp>
        <p:nvSpPr>
          <p:cNvPr id="6" name="Title 1"/>
          <p:cNvSpPr txBox="1">
            <a:spLocks/>
          </p:cNvSpPr>
          <p:nvPr/>
        </p:nvSpPr>
        <p:spPr bwMode="auto">
          <a:xfrm>
            <a:off x="609600" y="773113"/>
            <a:ext cx="82296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a:solidFill>
                  <a:schemeClr val="accent2"/>
                </a:solidFill>
                <a:latin typeface="+mj-lt"/>
                <a:ea typeface="+mj-ea"/>
                <a:cs typeface="+mj-cs"/>
              </a:defRPr>
            </a:lvl1pPr>
            <a:lvl2pPr algn="l" rtl="0" eaLnBrk="0" fontAlgn="base" hangingPunct="0">
              <a:spcBef>
                <a:spcPct val="0"/>
              </a:spcBef>
              <a:spcAft>
                <a:spcPct val="0"/>
              </a:spcAft>
              <a:defRPr sz="2800">
                <a:solidFill>
                  <a:schemeClr val="accent2"/>
                </a:solidFill>
                <a:latin typeface="Arial" charset="0"/>
              </a:defRPr>
            </a:lvl2pPr>
            <a:lvl3pPr algn="l" rtl="0" eaLnBrk="0" fontAlgn="base" hangingPunct="0">
              <a:spcBef>
                <a:spcPct val="0"/>
              </a:spcBef>
              <a:spcAft>
                <a:spcPct val="0"/>
              </a:spcAft>
              <a:defRPr sz="2800">
                <a:solidFill>
                  <a:schemeClr val="accent2"/>
                </a:solidFill>
                <a:latin typeface="Arial" charset="0"/>
              </a:defRPr>
            </a:lvl3pPr>
            <a:lvl4pPr algn="l" rtl="0" eaLnBrk="0" fontAlgn="base" hangingPunct="0">
              <a:spcBef>
                <a:spcPct val="0"/>
              </a:spcBef>
              <a:spcAft>
                <a:spcPct val="0"/>
              </a:spcAft>
              <a:defRPr sz="2800">
                <a:solidFill>
                  <a:schemeClr val="accent2"/>
                </a:solidFill>
                <a:latin typeface="Arial" charset="0"/>
              </a:defRPr>
            </a:lvl4pPr>
            <a:lvl5pPr algn="l" rtl="0" eaLnBrk="0" fontAlgn="base" hangingPunct="0">
              <a:spcBef>
                <a:spcPct val="0"/>
              </a:spcBef>
              <a:spcAft>
                <a:spcPct val="0"/>
              </a:spcAft>
              <a:defRPr sz="2800">
                <a:solidFill>
                  <a:schemeClr val="accent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IE" smtClean="0"/>
              <a:t>Facts … in summary …</a:t>
            </a:r>
            <a:endParaRPr lang="en-IE" dirty="0"/>
          </a:p>
        </p:txBody>
      </p:sp>
    </p:spTree>
    <p:extLst>
      <p:ext uri="{BB962C8B-B14F-4D97-AF65-F5344CB8AC3E}">
        <p14:creationId xmlns:p14="http://schemas.microsoft.com/office/powerpoint/2010/main" val="14979934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848600" y="6172200"/>
            <a:ext cx="838200" cy="304800"/>
          </a:xfrm>
          <a:prstGeom prst="rect">
            <a:avLst/>
          </a:prstGeom>
        </p:spPr>
        <p:txBody>
          <a:bodyPr/>
          <a:lstStyle>
            <a:lvl1pPr>
              <a:defRPr sz="2400">
                <a:solidFill>
                  <a:schemeClr val="tx1"/>
                </a:solidFill>
                <a:latin typeface="Times" pitchFamily="18" charset="0"/>
                <a:ea typeface="ＭＳ Ｐゴシック" charset="-128"/>
              </a:defRPr>
            </a:lvl1pPr>
            <a:lvl2pPr marL="37931725" indent="-37474525">
              <a:defRPr sz="2400">
                <a:solidFill>
                  <a:schemeClr val="tx1"/>
                </a:solidFill>
                <a:latin typeface="Times" pitchFamily="18" charset="0"/>
                <a:ea typeface="ＭＳ Ｐゴシック" charset="-128"/>
              </a:defRPr>
            </a:lvl2pPr>
            <a:lvl3pPr>
              <a:defRPr sz="2400">
                <a:solidFill>
                  <a:schemeClr val="tx1"/>
                </a:solidFill>
                <a:latin typeface="Times" pitchFamily="18" charset="0"/>
                <a:ea typeface="ＭＳ Ｐゴシック" charset="-128"/>
              </a:defRPr>
            </a:lvl3pPr>
            <a:lvl4pPr>
              <a:defRPr sz="2400">
                <a:solidFill>
                  <a:schemeClr val="tx1"/>
                </a:solidFill>
                <a:latin typeface="Times" pitchFamily="18" charset="0"/>
                <a:ea typeface="ＭＳ Ｐゴシック" charset="-128"/>
              </a:defRPr>
            </a:lvl4pPr>
            <a:lvl5pPr>
              <a:defRPr sz="2400">
                <a:solidFill>
                  <a:schemeClr val="tx1"/>
                </a:solidFill>
                <a:latin typeface="Times" pitchFamily="18" charset="0"/>
                <a:ea typeface="ＭＳ Ｐゴシック" charset="-128"/>
              </a:defRPr>
            </a:lvl5pPr>
            <a:lvl6pPr marL="457200" eaLnBrk="0" fontAlgn="base" hangingPunct="0">
              <a:spcBef>
                <a:spcPct val="0"/>
              </a:spcBef>
              <a:spcAft>
                <a:spcPct val="0"/>
              </a:spcAft>
              <a:defRPr sz="2400">
                <a:solidFill>
                  <a:schemeClr val="tx1"/>
                </a:solidFill>
                <a:latin typeface="Times" pitchFamily="18" charset="0"/>
                <a:ea typeface="ＭＳ Ｐゴシック" charset="-128"/>
              </a:defRPr>
            </a:lvl6pPr>
            <a:lvl7pPr marL="914400" eaLnBrk="0" fontAlgn="base" hangingPunct="0">
              <a:spcBef>
                <a:spcPct val="0"/>
              </a:spcBef>
              <a:spcAft>
                <a:spcPct val="0"/>
              </a:spcAft>
              <a:defRPr sz="2400">
                <a:solidFill>
                  <a:schemeClr val="tx1"/>
                </a:solidFill>
                <a:latin typeface="Times" pitchFamily="18" charset="0"/>
                <a:ea typeface="ＭＳ Ｐゴシック" charset="-128"/>
              </a:defRPr>
            </a:lvl7pPr>
            <a:lvl8pPr marL="1371600" eaLnBrk="0" fontAlgn="base" hangingPunct="0">
              <a:spcBef>
                <a:spcPct val="0"/>
              </a:spcBef>
              <a:spcAft>
                <a:spcPct val="0"/>
              </a:spcAft>
              <a:defRPr sz="2400">
                <a:solidFill>
                  <a:schemeClr val="tx1"/>
                </a:solidFill>
                <a:latin typeface="Times" pitchFamily="18" charset="0"/>
                <a:ea typeface="ＭＳ Ｐゴシック" charset="-128"/>
              </a:defRPr>
            </a:lvl8pPr>
            <a:lvl9pPr marL="1828800" eaLnBrk="0" fontAlgn="base" hangingPunct="0">
              <a:spcBef>
                <a:spcPct val="0"/>
              </a:spcBef>
              <a:spcAft>
                <a:spcPct val="0"/>
              </a:spcAft>
              <a:defRPr sz="2400">
                <a:solidFill>
                  <a:schemeClr val="tx1"/>
                </a:solidFill>
                <a:latin typeface="Times" pitchFamily="18" charset="0"/>
                <a:ea typeface="ＭＳ Ｐゴシック" charset="-128"/>
              </a:defRPr>
            </a:lvl9pPr>
          </a:lstStyle>
          <a:p>
            <a:fld id="{93F16A76-A200-4DC2-A800-D8AE99CC9D3A}" type="slidenum">
              <a:rPr lang="en-GB" sz="1000">
                <a:latin typeface="Georgia" charset="0"/>
              </a:rPr>
              <a:pPr/>
              <a:t>43</a:t>
            </a:fld>
            <a:endParaRPr lang="en-GB" sz="1000">
              <a:latin typeface="Georgia" charset="0"/>
            </a:endParaRPr>
          </a:p>
        </p:txBody>
      </p:sp>
      <p:sp>
        <p:nvSpPr>
          <p:cNvPr id="5" name="Rectangle 4"/>
          <p:cNvSpPr/>
          <p:nvPr/>
        </p:nvSpPr>
        <p:spPr>
          <a:xfrm>
            <a:off x="-10120" y="6309320"/>
            <a:ext cx="7462439" cy="461665"/>
          </a:xfrm>
          <a:prstGeom prst="rect">
            <a:avLst/>
          </a:prstGeom>
        </p:spPr>
        <p:txBody>
          <a:bodyPr wrap="square">
            <a:spAutoFit/>
          </a:bodyPr>
          <a:lstStyle/>
          <a:p>
            <a:pPr>
              <a:defRPr/>
            </a:pPr>
            <a:r>
              <a:rPr lang="en-IE" sz="1200" dirty="0">
                <a:solidFill>
                  <a:schemeClr val="bg1">
                    <a:lumMod val="75000"/>
                  </a:schemeClr>
                </a:solidFill>
                <a:cs typeface="ＭＳ Ｐゴシック" charset="-128"/>
              </a:rPr>
              <a:t>Overview of existing PTA practices in </a:t>
            </a:r>
            <a:r>
              <a:rPr lang="en-IE" sz="1200" dirty="0" smtClean="0">
                <a:solidFill>
                  <a:schemeClr val="bg1">
                    <a:lumMod val="75000"/>
                  </a:schemeClr>
                </a:solidFill>
                <a:cs typeface="ＭＳ Ｐゴシック" charset="-128"/>
              </a:rPr>
              <a:t>Europe</a:t>
            </a:r>
            <a:r>
              <a:rPr lang="en-IE" sz="1200" dirty="0">
                <a:solidFill>
                  <a:schemeClr val="bg1">
                    <a:lumMod val="75000"/>
                  </a:schemeClr>
                </a:solidFill>
                <a:cs typeface="ＭＳ Ｐゴシック" charset="-128"/>
              </a:rPr>
              <a:t>, </a:t>
            </a:r>
            <a:r>
              <a:rPr lang="en-IE" sz="1200" dirty="0" err="1" smtClean="0">
                <a:solidFill>
                  <a:schemeClr val="bg1">
                    <a:lumMod val="75000"/>
                  </a:schemeClr>
                </a:solidFill>
                <a:cs typeface="ＭＳ Ｐゴシック" charset="-128"/>
              </a:rPr>
              <a:t>Enzing</a:t>
            </a:r>
            <a:r>
              <a:rPr lang="en-IE" sz="1200" dirty="0" smtClean="0">
                <a:solidFill>
                  <a:schemeClr val="bg1">
                    <a:lumMod val="75000"/>
                  </a:schemeClr>
                </a:solidFill>
                <a:cs typeface="ＭＳ Ｐゴシック" charset="-128"/>
              </a:rPr>
              <a:t> et al, </a:t>
            </a:r>
            <a:r>
              <a:rPr lang="en-US" sz="1200" dirty="0" smtClean="0">
                <a:solidFill>
                  <a:schemeClr val="bg1">
                    <a:lumMod val="75000"/>
                  </a:schemeClr>
                </a:solidFill>
                <a:cs typeface="ＭＳ Ｐゴシック" charset="-128"/>
              </a:rPr>
              <a:t>Conference </a:t>
            </a:r>
            <a:r>
              <a:rPr lang="en-US" sz="1200" dirty="0">
                <a:solidFill>
                  <a:schemeClr val="bg1">
                    <a:lumMod val="75000"/>
                  </a:schemeClr>
                </a:solidFill>
                <a:cs typeface="ＭＳ Ｐゴシック" charset="-128"/>
              </a:rPr>
              <a:t>on pan-European Parliamentary Technology Assessment </a:t>
            </a:r>
            <a:r>
              <a:rPr lang="en-US" sz="1200" dirty="0" smtClean="0">
                <a:solidFill>
                  <a:schemeClr val="bg1">
                    <a:lumMod val="75000"/>
                  </a:schemeClr>
                </a:solidFill>
                <a:cs typeface="ＭＳ Ｐゴシック" charset="-128"/>
              </a:rPr>
              <a:t>– </a:t>
            </a:r>
            <a:r>
              <a:rPr lang="en-US" sz="1200" dirty="0" err="1" smtClean="0">
                <a:solidFill>
                  <a:schemeClr val="bg1">
                    <a:lumMod val="75000"/>
                  </a:schemeClr>
                </a:solidFill>
                <a:cs typeface="ＭＳ Ｐゴシック" charset="-128"/>
              </a:rPr>
              <a:t>pEPTA</a:t>
            </a:r>
            <a:r>
              <a:rPr lang="en-US" sz="1200" dirty="0" smtClean="0">
                <a:solidFill>
                  <a:schemeClr val="bg1">
                    <a:lumMod val="75000"/>
                  </a:schemeClr>
                </a:solidFill>
                <a:cs typeface="ＭＳ Ｐゴシック" charset="-128"/>
              </a:rPr>
              <a:t>, 2011</a:t>
            </a:r>
            <a:endParaRPr lang="en-US" sz="1200" dirty="0">
              <a:solidFill>
                <a:schemeClr val="bg1">
                  <a:lumMod val="75000"/>
                </a:schemeClr>
              </a:solidFill>
              <a:cs typeface="ＭＳ Ｐゴシック" charset="-128"/>
            </a:endParaRPr>
          </a:p>
        </p:txBody>
      </p:sp>
      <p:sp>
        <p:nvSpPr>
          <p:cNvPr id="6" name="Rectangle 3"/>
          <p:cNvSpPr txBox="1">
            <a:spLocks noChangeArrowheads="1"/>
          </p:cNvSpPr>
          <p:nvPr/>
        </p:nvSpPr>
        <p:spPr bwMode="auto">
          <a:xfrm>
            <a:off x="374848" y="188640"/>
            <a:ext cx="82296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a:solidFill>
                  <a:schemeClr val="accent2"/>
                </a:solidFill>
                <a:latin typeface="+mj-lt"/>
                <a:ea typeface="+mj-ea"/>
                <a:cs typeface="+mj-cs"/>
              </a:defRPr>
            </a:lvl1pPr>
            <a:lvl2pPr algn="l" rtl="0" eaLnBrk="0" fontAlgn="base" hangingPunct="0">
              <a:spcBef>
                <a:spcPct val="0"/>
              </a:spcBef>
              <a:spcAft>
                <a:spcPct val="0"/>
              </a:spcAft>
              <a:defRPr sz="2800">
                <a:solidFill>
                  <a:schemeClr val="accent2"/>
                </a:solidFill>
                <a:latin typeface="Arial" charset="0"/>
              </a:defRPr>
            </a:lvl2pPr>
            <a:lvl3pPr algn="l" rtl="0" eaLnBrk="0" fontAlgn="base" hangingPunct="0">
              <a:spcBef>
                <a:spcPct val="0"/>
              </a:spcBef>
              <a:spcAft>
                <a:spcPct val="0"/>
              </a:spcAft>
              <a:defRPr sz="2800">
                <a:solidFill>
                  <a:schemeClr val="accent2"/>
                </a:solidFill>
                <a:latin typeface="Arial" charset="0"/>
              </a:defRPr>
            </a:lvl3pPr>
            <a:lvl4pPr algn="l" rtl="0" eaLnBrk="0" fontAlgn="base" hangingPunct="0">
              <a:spcBef>
                <a:spcPct val="0"/>
              </a:spcBef>
              <a:spcAft>
                <a:spcPct val="0"/>
              </a:spcAft>
              <a:defRPr sz="2800">
                <a:solidFill>
                  <a:schemeClr val="accent2"/>
                </a:solidFill>
                <a:latin typeface="Arial" charset="0"/>
              </a:defRPr>
            </a:lvl4pPr>
            <a:lvl5pPr algn="l" rtl="0" eaLnBrk="0" fontAlgn="base" hangingPunct="0">
              <a:spcBef>
                <a:spcPct val="0"/>
              </a:spcBef>
              <a:spcAft>
                <a:spcPct val="0"/>
              </a:spcAft>
              <a:defRPr sz="2800">
                <a:solidFill>
                  <a:schemeClr val="accent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nb-NO" dirty="0" smtClean="0"/>
              <a:t>Differences in Models ... [8]</a:t>
            </a:r>
          </a:p>
        </p:txBody>
      </p:sp>
      <p:pic>
        <p:nvPicPr>
          <p:cNvPr id="33794" name="Picture 2"/>
          <p:cNvPicPr>
            <a:picLocks noChangeAspect="1" noChangeArrowheads="1"/>
          </p:cNvPicPr>
          <p:nvPr/>
        </p:nvPicPr>
        <p:blipFill>
          <a:blip r:embed="rId3" cstate="print"/>
          <a:srcRect/>
          <a:stretch>
            <a:fillRect/>
          </a:stretch>
        </p:blipFill>
        <p:spPr bwMode="auto">
          <a:xfrm>
            <a:off x="386939" y="1196752"/>
            <a:ext cx="7788863" cy="4824535"/>
          </a:xfrm>
          <a:prstGeom prst="rect">
            <a:avLst/>
          </a:prstGeom>
          <a:noFill/>
          <a:ln w="9525">
            <a:noFill/>
            <a:miter lim="800000"/>
            <a:headEnd/>
            <a:tailEnd/>
          </a:ln>
        </p:spPr>
      </p:pic>
    </p:spTree>
    <p:extLst>
      <p:ext uri="{BB962C8B-B14F-4D97-AF65-F5344CB8AC3E}">
        <p14:creationId xmlns:p14="http://schemas.microsoft.com/office/powerpoint/2010/main" val="16399797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What are the TA methods? ... [2]</a:t>
            </a:r>
            <a:endParaRPr lang="en-IE" dirty="0"/>
          </a:p>
        </p:txBody>
      </p:sp>
      <p:sp>
        <p:nvSpPr>
          <p:cNvPr id="3" name="Content Placeholder 2"/>
          <p:cNvSpPr>
            <a:spLocks noGrp="1"/>
          </p:cNvSpPr>
          <p:nvPr>
            <p:ph idx="1"/>
          </p:nvPr>
        </p:nvSpPr>
        <p:spPr>
          <a:xfrm>
            <a:off x="457200" y="1412776"/>
            <a:ext cx="8240713" cy="3921125"/>
          </a:xfrm>
        </p:spPr>
        <p:txBody>
          <a:bodyPr/>
          <a:lstStyle/>
          <a:p>
            <a:r>
              <a:rPr lang="en-IE" dirty="0" smtClean="0"/>
              <a:t>There are many available TA methods and new ones are constantly being developed</a:t>
            </a:r>
          </a:p>
          <a:p>
            <a:r>
              <a:rPr lang="en-IE" dirty="0" smtClean="0"/>
              <a:t>TA Method categories include Scientific or Expert TA, Interactive or Participatory TA, and Communication TA.</a:t>
            </a:r>
          </a:p>
          <a:p>
            <a:r>
              <a:rPr lang="en-IE" dirty="0" smtClean="0"/>
              <a:t>The TA methods have </a:t>
            </a:r>
            <a:r>
              <a:rPr lang="en-IE" dirty="0"/>
              <a:t>different </a:t>
            </a:r>
            <a:r>
              <a:rPr lang="en-IE" dirty="0" smtClean="0"/>
              <a:t>aims, including collecting data, providing knowledge, making provisions </a:t>
            </a:r>
            <a:r>
              <a:rPr lang="en-IE" dirty="0"/>
              <a:t>about the </a:t>
            </a:r>
            <a:r>
              <a:rPr lang="en-IE" dirty="0" smtClean="0"/>
              <a:t>future, communicating </a:t>
            </a:r>
            <a:r>
              <a:rPr lang="en-IE" dirty="0"/>
              <a:t>among </a:t>
            </a:r>
            <a:r>
              <a:rPr lang="en-IE" dirty="0" smtClean="0"/>
              <a:t>stakeholders, gaining </a:t>
            </a:r>
            <a:r>
              <a:rPr lang="en-IE" dirty="0"/>
              <a:t>understanding of the structure of </a:t>
            </a:r>
            <a:r>
              <a:rPr lang="en-IE" dirty="0" smtClean="0"/>
              <a:t>conflicts, contributing </a:t>
            </a:r>
            <a:r>
              <a:rPr lang="en-IE" dirty="0"/>
              <a:t>to conflict </a:t>
            </a:r>
            <a:r>
              <a:rPr lang="en-IE" dirty="0" smtClean="0"/>
              <a:t>resolution, etc.</a:t>
            </a:r>
            <a:endParaRPr lang="en-IE" dirty="0"/>
          </a:p>
          <a:p>
            <a:endParaRPr lang="en-IE" dirty="0" smtClean="0"/>
          </a:p>
          <a:p>
            <a:endParaRPr lang="en-IE" dirty="0" smtClean="0"/>
          </a:p>
          <a:p>
            <a:endParaRPr lang="en-IE" dirty="0"/>
          </a:p>
          <a:p>
            <a:pPr marL="0" indent="0">
              <a:buNone/>
            </a:pPr>
            <a:endParaRPr lang="en-IE" dirty="0"/>
          </a:p>
        </p:txBody>
      </p:sp>
    </p:spTree>
    <p:extLst>
      <p:ext uri="{BB962C8B-B14F-4D97-AF65-F5344CB8AC3E}">
        <p14:creationId xmlns:p14="http://schemas.microsoft.com/office/powerpoint/2010/main" val="1294055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76200" y="6553200"/>
            <a:ext cx="5257800" cy="457200"/>
          </a:xfrm>
          <a:prstGeom prst="rect">
            <a:avLst/>
          </a:prstGeom>
        </p:spPr>
        <p:txBody>
          <a:bodyPr/>
          <a:lstStyle/>
          <a:p>
            <a:r>
              <a:rPr lang="en-GB">
                <a:solidFill>
                  <a:schemeClr val="bg1">
                    <a:lumMod val="75000"/>
                  </a:schemeClr>
                </a:solidFill>
              </a:rPr>
              <a:t>WREN Workshop, 17-18 June 2004</a:t>
            </a:r>
          </a:p>
          <a:p>
            <a:endParaRPr lang="en-GB" sz="1400">
              <a:solidFill>
                <a:schemeClr val="bg1">
                  <a:lumMod val="75000"/>
                </a:schemeClr>
              </a:solidFill>
              <a:latin typeface="Times New Roman" pitchFamily="18" charset="0"/>
            </a:endParaRPr>
          </a:p>
        </p:txBody>
      </p:sp>
      <p:sp>
        <p:nvSpPr>
          <p:cNvPr id="6" name="Rectangle 3"/>
          <p:cNvSpPr txBox="1">
            <a:spLocks noChangeArrowheads="1"/>
          </p:cNvSpPr>
          <p:nvPr/>
        </p:nvSpPr>
        <p:spPr bwMode="auto">
          <a:xfrm>
            <a:off x="486164" y="269776"/>
            <a:ext cx="82296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a:solidFill>
                  <a:schemeClr val="accent2"/>
                </a:solidFill>
                <a:latin typeface="+mj-lt"/>
                <a:ea typeface="+mj-ea"/>
                <a:cs typeface="+mj-cs"/>
              </a:defRPr>
            </a:lvl1pPr>
            <a:lvl2pPr algn="l" rtl="0" eaLnBrk="0" fontAlgn="base" hangingPunct="0">
              <a:spcBef>
                <a:spcPct val="0"/>
              </a:spcBef>
              <a:spcAft>
                <a:spcPct val="0"/>
              </a:spcAft>
              <a:defRPr sz="2800">
                <a:solidFill>
                  <a:schemeClr val="accent2"/>
                </a:solidFill>
                <a:latin typeface="Arial" charset="0"/>
              </a:defRPr>
            </a:lvl2pPr>
            <a:lvl3pPr algn="l" rtl="0" eaLnBrk="0" fontAlgn="base" hangingPunct="0">
              <a:spcBef>
                <a:spcPct val="0"/>
              </a:spcBef>
              <a:spcAft>
                <a:spcPct val="0"/>
              </a:spcAft>
              <a:defRPr sz="2800">
                <a:solidFill>
                  <a:schemeClr val="accent2"/>
                </a:solidFill>
                <a:latin typeface="Arial" charset="0"/>
              </a:defRPr>
            </a:lvl3pPr>
            <a:lvl4pPr algn="l" rtl="0" eaLnBrk="0" fontAlgn="base" hangingPunct="0">
              <a:spcBef>
                <a:spcPct val="0"/>
              </a:spcBef>
              <a:spcAft>
                <a:spcPct val="0"/>
              </a:spcAft>
              <a:defRPr sz="2800">
                <a:solidFill>
                  <a:schemeClr val="accent2"/>
                </a:solidFill>
                <a:latin typeface="Arial" charset="0"/>
              </a:defRPr>
            </a:lvl4pPr>
            <a:lvl5pPr algn="l" rtl="0" eaLnBrk="0" fontAlgn="base" hangingPunct="0">
              <a:spcBef>
                <a:spcPct val="0"/>
              </a:spcBef>
              <a:spcAft>
                <a:spcPct val="0"/>
              </a:spcAft>
              <a:defRPr sz="2800">
                <a:solidFill>
                  <a:schemeClr val="accent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nb-NO" dirty="0" smtClean="0"/>
              <a:t>What are TA impacts? [3]</a:t>
            </a:r>
          </a:p>
        </p:txBody>
      </p:sp>
      <p:graphicFrame>
        <p:nvGraphicFramePr>
          <p:cNvPr id="7" name="Object 6"/>
          <p:cNvGraphicFramePr>
            <a:graphicFrameLocks noChangeAspect="1"/>
          </p:cNvGraphicFramePr>
          <p:nvPr>
            <p:extLst>
              <p:ext uri="{D42A27DB-BD31-4B8C-83A1-F6EECF244321}">
                <p14:modId xmlns:p14="http://schemas.microsoft.com/office/powerpoint/2010/main" val="2233155955"/>
              </p:ext>
            </p:extLst>
          </p:nvPr>
        </p:nvGraphicFramePr>
        <p:xfrm>
          <a:off x="323528" y="1383777"/>
          <a:ext cx="7933828" cy="6005663"/>
        </p:xfrm>
        <a:graphic>
          <a:graphicData uri="http://schemas.openxmlformats.org/presentationml/2006/ole">
            <mc:AlternateContent xmlns:mc="http://schemas.openxmlformats.org/markup-compatibility/2006">
              <mc:Choice xmlns:v="urn:schemas-microsoft-com:vml" Requires="v">
                <p:oleObj spid="_x0000_s104453" name="Document" r:id="rId5" imgW="8525913" imgH="6461700" progId="Word.Document.8">
                  <p:embed/>
                </p:oleObj>
              </mc:Choice>
              <mc:Fallback>
                <p:oleObj name="Document" r:id="rId5" imgW="8525913" imgH="6461700"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1383777"/>
                        <a:ext cx="7933828" cy="6005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730806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068960"/>
            <a:ext cx="8229600" cy="1143000"/>
          </a:xfrm>
        </p:spPr>
        <p:txBody>
          <a:bodyPr/>
          <a:lstStyle/>
          <a:p>
            <a:r>
              <a:rPr lang="en-IE" sz="4400" dirty="0" smtClean="0"/>
              <a:t>Some points of reflection… </a:t>
            </a:r>
            <a:endParaRPr lang="en-IE" sz="4400" dirty="0"/>
          </a:p>
        </p:txBody>
      </p:sp>
    </p:spTree>
    <p:extLst>
      <p:ext uri="{BB962C8B-B14F-4D97-AF65-F5344CB8AC3E}">
        <p14:creationId xmlns:p14="http://schemas.microsoft.com/office/powerpoint/2010/main" val="20496160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European PTA landscape</a:t>
            </a:r>
            <a:endParaRPr lang="en-IE" dirty="0"/>
          </a:p>
        </p:txBody>
      </p:sp>
      <p:pic>
        <p:nvPicPr>
          <p:cNvPr id="40961" name="Picture 1"/>
          <p:cNvPicPr>
            <a:picLocks noChangeAspect="1" noChangeArrowheads="1"/>
          </p:cNvPicPr>
          <p:nvPr/>
        </p:nvPicPr>
        <p:blipFill>
          <a:blip r:embed="rId3" cstate="print"/>
          <a:srcRect/>
          <a:stretch>
            <a:fillRect/>
          </a:stretch>
        </p:blipFill>
        <p:spPr bwMode="auto">
          <a:xfrm>
            <a:off x="-1" y="1540570"/>
            <a:ext cx="9038011" cy="5067939"/>
          </a:xfrm>
          <a:prstGeom prst="rect">
            <a:avLst/>
          </a:prstGeom>
          <a:noFill/>
          <a:ln w="9525">
            <a:noFill/>
            <a:miter lim="800000"/>
            <a:headEnd/>
            <a:tailEnd/>
          </a:ln>
        </p:spPr>
      </p:pic>
    </p:spTree>
    <p:extLst>
      <p:ext uri="{BB962C8B-B14F-4D97-AF65-F5344CB8AC3E}">
        <p14:creationId xmlns:p14="http://schemas.microsoft.com/office/powerpoint/2010/main" val="16273857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713"/>
            <a:ext cx="1306488" cy="5825274"/>
          </a:xfrm>
        </p:spPr>
        <p:txBody>
          <a:bodyPr vert="vert270"/>
          <a:lstStyle/>
          <a:p>
            <a:r>
              <a:rPr lang="en-IE" dirty="0" smtClean="0"/>
              <a:t>A deficit in European Technology Assessment? … </a:t>
            </a:r>
            <a:endParaRPr lang="en-IE" dirty="0"/>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2243" y="404664"/>
            <a:ext cx="7674253"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50938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4903</TotalTime>
  <Words>1586</Words>
  <Application>Microsoft Macintosh PowerPoint</Application>
  <PresentationFormat>Présentation à l'écran (4:3)</PresentationFormat>
  <Paragraphs>170</Paragraphs>
  <Slides>43</Slides>
  <Notes>40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43</vt:i4>
      </vt:variant>
    </vt:vector>
  </HeadingPairs>
  <TitlesOfParts>
    <vt:vector size="45" baseType="lpstr">
      <vt:lpstr>Default Design</vt:lpstr>
      <vt:lpstr>Document</vt:lpstr>
      <vt:lpstr>Concluding Remarks from a Non-PTA Country: Insights and Future Directions Dr Paidi O’Reilly, University College Cork      Château de Colonster - University of Liège, Belgium 28th June, 2012  </vt:lpstr>
      <vt:lpstr>About me and about UCC</vt:lpstr>
      <vt:lpstr>A brief summary and critique… </vt:lpstr>
      <vt:lpstr>What is Technology Assessment? … [1] </vt:lpstr>
      <vt:lpstr>What are the TA methods? ... [2]</vt:lpstr>
      <vt:lpstr>Présentation PowerPoint</vt:lpstr>
      <vt:lpstr>Some points of reflection… </vt:lpstr>
      <vt:lpstr>The European PTA landscape</vt:lpstr>
      <vt:lpstr>A deficit in European Technology Assessment? … </vt:lpstr>
      <vt:lpstr>Reflection: The existence of a technology assessment institution in a country/region is related to the ‘mindfulness’ of that geographical area.</vt:lpstr>
      <vt:lpstr>Part of a larger democratic problem </vt:lpstr>
      <vt:lpstr>The ‘Democratic Deficit’ is not isolated but widespread </vt:lpstr>
      <vt:lpstr>This is acknowledged at the highest levels</vt:lpstr>
      <vt:lpstr>Choice needs to be returned to the citizens </vt:lpstr>
      <vt:lpstr>Reflection: In order to be successful Technology Assessment must assist in closing the democratic deficit rather than maintaining or increasing it.</vt:lpstr>
      <vt:lpstr>EU citizens are largely supportive of science and technology </vt:lpstr>
      <vt:lpstr>EU citizens’ support for individual technologies</vt:lpstr>
      <vt:lpstr>Présentation PowerPoint</vt:lpstr>
      <vt:lpstr>Reflection: In order to be successful Technology Assessment must respect and not abuse the trust of EU citizens in science and technology.</vt:lpstr>
      <vt:lpstr>Many stakeholders with many perspectives</vt:lpstr>
      <vt:lpstr>Reflection: In order to be successful Technology Assessment must be inclusive of increasingly complex networks of stakeholders.</vt:lpstr>
      <vt:lpstr>EU citizens trust in the ability of scientists to explain the impact of science and technology</vt:lpstr>
      <vt:lpstr>Reflection: In order to be successful Technology Assessment must build trust between stakeholders</vt:lpstr>
      <vt:lpstr>EU citizens wish to be involved in decisions about science and technology…</vt:lpstr>
      <vt:lpstr>This desire varies by country</vt:lpstr>
      <vt:lpstr>Reflection: EU citizens do have a desire to be involved in Technology Assessment</vt:lpstr>
      <vt:lpstr>A perspective … my perspective? </vt:lpstr>
      <vt:lpstr>Technology Assessment is a social construction ...</vt:lpstr>
      <vt:lpstr>Technology Assessment involves messy problems</vt:lpstr>
      <vt:lpstr>A Perspective on Technology Assessment</vt:lpstr>
      <vt:lpstr>A Perspective on Technology Assessment</vt:lpstr>
      <vt:lpstr>A Perspective on Technology Assessment</vt:lpstr>
      <vt:lpstr>If outside can TA institutions answer the Questions central to Technology Assessment (Van Est &amp; Brom, 2012)</vt:lpstr>
      <vt:lpstr>An anecdote from a European country …</vt:lpstr>
      <vt:lpstr>An anecdote from a European country …</vt:lpstr>
      <vt:lpstr>The BIG Questions</vt:lpstr>
      <vt:lpstr>Présentation PowerPoint</vt:lpstr>
      <vt:lpstr>My perspective …</vt:lpstr>
      <vt:lpstr>The BIG Answers</vt:lpstr>
      <vt:lpstr>Many Thanks   Questions    p.oreilly@ucc.ie</vt:lpstr>
      <vt:lpstr>Facts … in summary …</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none</dc:creator>
  <cp:lastModifiedBy>Rosskamp Benedikt</cp:lastModifiedBy>
  <cp:revision>251</cp:revision>
  <dcterms:created xsi:type="dcterms:W3CDTF">2011-06-24T08:40:52Z</dcterms:created>
  <dcterms:modified xsi:type="dcterms:W3CDTF">2012-07-05T07:02:47Z</dcterms:modified>
</cp:coreProperties>
</file>